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stockcatalog/25688007577"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uber-security-privacy/code-provenance-application-security-77ebfa4b6bc5"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wsroom.fb.com/news/2018/09/security-updat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netflix-techblog/asgard-web-based-cloud-management-and-deployment-2c9fc4e4d3a1"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netflix-techblog/scryer-netflixs-predictive-auto-scaling-engine-a3f8fc922270"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lambdashell.com/" TargetMode="External"/><Relationship Id="rId3" Type="http://schemas.openxmlformats.org/officeDocument/2006/relationships/hyperlink" Target="https://news.ycombinator.com/item?id=17790631"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irecracker-microvm.github.io/"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netflix-techblog/tracking-down-the-villains-outlier-detection-at-netflix-40360b31732"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oogleCloudPlatform/microservices-demo"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oogleCloudPlatform/microservices-demo"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Pun on going from thinking about the security of single machines (“box”) to the security of many all at once</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06a42892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06a42892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a real company. Like Uber. It’s just a mobile app, how complex can their back-end 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https://www.flickr.com/photos/stockcatalog/25688007577</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408bd492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408bd492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Thousands of services, 10’s of thousands of compute nodes, etc.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this is done right, it’s one big privilege-separated system</a:t>
            </a:r>
            <a:endParaRPr>
              <a:solidFill>
                <a:schemeClr val="dk1"/>
              </a:solidFill>
            </a:endParaRPr>
          </a:p>
          <a:p>
            <a:pPr indent="0" lvl="0" marL="0" rtl="0" algn="l">
              <a:spcBef>
                <a:spcPts val="0"/>
              </a:spcBef>
              <a:spcAft>
                <a:spcPts val="0"/>
              </a:spcAft>
              <a:buNone/>
            </a:pPr>
            <a:r>
              <a:rPr lang="en"/>
              <a:t>It turns out that microservices are also *really hard*... 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Uber’s microservice graph: from </a:t>
            </a:r>
            <a:r>
              <a:rPr lang="en" u="sng">
                <a:solidFill>
                  <a:schemeClr val="hlink"/>
                </a:solidFill>
                <a:hlinkClick r:id="rId2"/>
              </a:rPr>
              <a:t>https://medium.com/uber-security-privacy/code-provenance-application-security-77ebfa4b6bc5</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06a42892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06a42892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another thing that makes some aspects of security hard and others easy:</a:t>
            </a:r>
            <a:endParaRPr/>
          </a:p>
          <a:p>
            <a:pPr indent="0" lvl="0" marL="0" rtl="0" algn="l">
              <a:spcBef>
                <a:spcPts val="0"/>
              </a:spcBef>
              <a:spcAft>
                <a:spcPts val="0"/>
              </a:spcAft>
              <a:buNone/>
            </a:pPr>
            <a:r>
              <a:rPr lang="en"/>
              <a:t>All of these services are continuously changing, with new deploys weekly if not daily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2010: </a:t>
            </a:r>
            <a:r>
              <a:rPr lang="en"/>
              <a:t>https://www.amazon.com/Continuous-Delivery-Deployment-Automation-Addison-Wesley/dp/0321601912</a:t>
            </a:r>
            <a:endParaRPr/>
          </a:p>
          <a:p>
            <a:pPr indent="0" lvl="0" marL="0" rtl="0" algn="l">
              <a:spcBef>
                <a:spcPts val="0"/>
              </a:spcBef>
              <a:spcAft>
                <a:spcPts val="0"/>
              </a:spcAft>
              <a:buNone/>
            </a:pPr>
            <a:r>
              <a:rPr lang="en"/>
              <a:t>https://twitter.com/adilaijaz/status/985748670791299072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40098344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40098344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another thing that adds challenge</a:t>
            </a:r>
            <a:endParaRPr/>
          </a:p>
          <a:p>
            <a:pPr indent="0" lvl="0" marL="0" rtl="0" algn="l">
              <a:spcBef>
                <a:spcPts val="0"/>
              </a:spcBef>
              <a:spcAft>
                <a:spcPts val="0"/>
              </a:spcAft>
              <a:buNone/>
            </a:pPr>
            <a:r>
              <a:rPr lang="en"/>
              <a:t>Security model now has to be implemented and enforced by a distributed system</a:t>
            </a:r>
            <a:endParaRPr/>
          </a:p>
          <a:p>
            <a:pPr indent="0" lvl="0" marL="0" rtl="0" algn="l">
              <a:spcBef>
                <a:spcPts val="0"/>
              </a:spcBef>
              <a:spcAft>
                <a:spcPts val="0"/>
              </a:spcAft>
              <a:buNone/>
            </a:pPr>
            <a:r>
              <a:rPr lang="en"/>
              <a:t>Distributed systems are *hard* for many reasons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(Joy,Lyon,Deutsch, Gosling 1997)</a:t>
            </a:r>
            <a:endParaRPr/>
          </a:p>
          <a:p>
            <a:pPr indent="0" lvl="0" marL="0" rtl="0" algn="l">
              <a:spcBef>
                <a:spcPts val="0"/>
              </a:spcBef>
              <a:spcAft>
                <a:spcPts val="0"/>
              </a:spcAft>
              <a:buNone/>
            </a:pPr>
            <a:r>
              <a:rPr lang="en"/>
              <a:t>[ https://en.wikipedia.org/wiki/Fallacies_of_distributed_computing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408bd492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408bd492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security issues also become very hard because logic is spread across many, many independent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Facebook September 2018 ‘view as’ video uploader account take-over vulnerability:</a:t>
            </a:r>
            <a:endParaRPr/>
          </a:p>
          <a:p>
            <a:pPr indent="0" lvl="0" marL="0" rtl="0" algn="l">
              <a:spcBef>
                <a:spcPts val="0"/>
              </a:spcBef>
              <a:spcAft>
                <a:spcPts val="0"/>
              </a:spcAft>
              <a:buNone/>
            </a:pPr>
            <a:br>
              <a:rPr lang="en"/>
            </a:br>
            <a:r>
              <a:rPr lang="en"/>
              <a:t>1. Use view as</a:t>
            </a:r>
            <a:endParaRPr/>
          </a:p>
          <a:p>
            <a:pPr indent="0" lvl="0" marL="0" rtl="0" algn="l">
              <a:spcBef>
                <a:spcPts val="0"/>
              </a:spcBef>
              <a:spcAft>
                <a:spcPts val="0"/>
              </a:spcAft>
              <a:buNone/>
            </a:pPr>
            <a:r>
              <a:rPr lang="en"/>
              <a:t>2. Post video in ‘view as’ a friend</a:t>
            </a:r>
            <a:endParaRPr/>
          </a:p>
          <a:p>
            <a:pPr indent="0" lvl="0" marL="0" rtl="0" algn="l">
              <a:spcBef>
                <a:spcPts val="0"/>
              </a:spcBef>
              <a:spcAft>
                <a:spcPts val="0"/>
              </a:spcAft>
              <a:buNone/>
            </a:pPr>
            <a:r>
              <a:rPr lang="en"/>
              <a:t>3. Obtain access token of viewed account</a:t>
            </a:r>
            <a:endParaRPr/>
          </a:p>
          <a:p>
            <a:pPr indent="0" lvl="0" marL="0" rtl="0" algn="l">
              <a:spcBef>
                <a:spcPts val="0"/>
              </a:spcBef>
              <a:spcAft>
                <a:spcPts val="0"/>
              </a:spcAft>
              <a:buNone/>
            </a:pPr>
            <a:r>
              <a:rPr lang="en"/>
              <a:t>4. Use access token instead of your own</a:t>
            </a:r>
            <a:endParaRPr/>
          </a:p>
          <a:p>
            <a:pPr indent="0" lvl="0" marL="0" rtl="0" algn="l">
              <a:spcBef>
                <a:spcPts val="0"/>
              </a:spcBef>
              <a:spcAft>
                <a:spcPts val="0"/>
              </a:spcAft>
              <a:buNone/>
            </a:pPr>
            <a:r>
              <a:rPr lang="en"/>
              <a:t>5. Repeat</a:t>
            </a:r>
            <a:br>
              <a:rPr lang="en"/>
            </a:br>
            <a:endParaRPr/>
          </a:p>
          <a:p>
            <a:pPr indent="0" lvl="0" marL="0" rtl="0" algn="l">
              <a:spcBef>
                <a:spcPts val="0"/>
              </a:spcBef>
              <a:spcAft>
                <a:spcPts val="0"/>
              </a:spcAft>
              <a:buNone/>
            </a:pPr>
            <a:r>
              <a:rPr lang="en" u="sng">
                <a:solidFill>
                  <a:schemeClr val="hlink"/>
                </a:solidFill>
                <a:hlinkClick r:id="rId2"/>
              </a:rPr>
              <a:t>https://newsroom.fb.com/news/2018/09/security-update/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408bd492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408bd492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cloud makes infrastructure an API</a:t>
            </a:r>
            <a:endParaRPr/>
          </a:p>
          <a:p>
            <a:pPr indent="0" lvl="0" marL="0" rtl="0" algn="l">
              <a:spcBef>
                <a:spcPts val="0"/>
              </a:spcBef>
              <a:spcAft>
                <a:spcPts val="0"/>
              </a:spcAft>
              <a:buNone/>
            </a:pPr>
            <a:r>
              <a:rPr lang="en"/>
              <a:t>It’s not just virtual networks and virtual hosts (e.g. Lambda, DynamoDB)</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408bd492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408bd492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Netflix used to deploy services to AWS (c. 2012)</a:t>
            </a:r>
            <a:endParaRPr/>
          </a:p>
          <a:p>
            <a:pPr indent="0" lvl="0" marL="0" rtl="0" algn="l">
              <a:spcBef>
                <a:spcPts val="0"/>
              </a:spcBef>
              <a:spcAft>
                <a:spcPts val="0"/>
              </a:spcAft>
              <a:buNone/>
            </a:pPr>
            <a:r>
              <a:rPr lang="en"/>
              <a:t>Application code is “baked” into an AMI</a:t>
            </a:r>
            <a:endParaRPr/>
          </a:p>
          <a:p>
            <a:pPr indent="0" lvl="0" marL="0" rtl="0" algn="l">
              <a:spcBef>
                <a:spcPts val="0"/>
              </a:spcBef>
              <a:spcAft>
                <a:spcPts val="0"/>
              </a:spcAft>
              <a:buNone/>
            </a:pPr>
            <a:r>
              <a:rPr lang="en"/>
              <a:t>What can root do that the application user can’t already?</a:t>
            </a:r>
            <a:endParaRPr/>
          </a:p>
          <a:p>
            <a:pPr indent="0" lvl="0" marL="0" rtl="0" algn="l">
              <a:spcBef>
                <a:spcPts val="0"/>
              </a:spcBef>
              <a:spcAft>
                <a:spcPts val="0"/>
              </a:spcAft>
              <a:buNone/>
            </a:pPr>
            <a:r>
              <a:rPr lang="en"/>
              <a:t>Linux kernel and base OS are now a *library*</a:t>
            </a:r>
            <a:br>
              <a:rPr lang="en"/>
            </a:br>
            <a:endParaRPr/>
          </a:p>
          <a:p>
            <a:pPr indent="0" lvl="0" marL="0" rtl="0" algn="l">
              <a:spcBef>
                <a:spcPts val="0"/>
              </a:spcBef>
              <a:spcAft>
                <a:spcPts val="0"/>
              </a:spcAft>
              <a:buNone/>
            </a:pPr>
            <a:r>
              <a:rPr lang="en" u="sng">
                <a:solidFill>
                  <a:schemeClr val="hlink"/>
                </a:solidFill>
                <a:hlinkClick r:id="rId2"/>
              </a:rPr>
              <a:t>https://medium.com/netflix-techblog/asgard-web-based-cloud-management-and-deployment-2c9fc4e4d3a1</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408bd492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408bd492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Netflix’ predictive auto-scaling service, Scryer, pre-scales instance count in an ASG according to predicted load</a:t>
            </a:r>
            <a:endParaRPr/>
          </a:p>
          <a:p>
            <a:pPr indent="0" lvl="0" marL="0" rtl="0" algn="l">
              <a:spcBef>
                <a:spcPts val="0"/>
              </a:spcBef>
              <a:spcAft>
                <a:spcPts val="0"/>
              </a:spcAft>
              <a:buNone/>
            </a:pPr>
            <a:r>
              <a:rPr lang="en"/>
              <a:t>In order for this to work, nodes in an app cluster have to be ephemeral</a:t>
            </a:r>
            <a:endParaRPr/>
          </a:p>
          <a:p>
            <a:pPr indent="0" lvl="0" marL="0" rtl="0" algn="l">
              <a:spcBef>
                <a:spcPts val="0"/>
              </a:spcBef>
              <a:spcAft>
                <a:spcPts val="0"/>
              </a:spcAft>
              <a:buNone/>
            </a:pPr>
            <a:r>
              <a:rPr lang="en"/>
              <a:t>What use is persistence?</a:t>
            </a:r>
            <a:endParaRPr/>
          </a:p>
          <a:p>
            <a:pPr indent="0" lvl="0" marL="0" rtl="0" algn="l">
              <a:spcBef>
                <a:spcPts val="0"/>
              </a:spcBef>
              <a:spcAft>
                <a:spcPts val="0"/>
              </a:spcAft>
              <a:buNone/>
            </a:pPr>
            <a:r>
              <a:rPr lang="en"/>
              <a:t>What does this remind us of? Serverless (Lambda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https://medium.com/netflix-techblog/scryer-netflixs-predictive-auto-scaling-engine-a3f8fc922270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408bd492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408bd492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Serverless</a:t>
            </a:r>
            <a:endParaRPr/>
          </a:p>
          <a:p>
            <a:pPr indent="0" lvl="0" marL="0" rtl="0" algn="l">
              <a:spcBef>
                <a:spcPts val="0"/>
              </a:spcBef>
              <a:spcAft>
                <a:spcPts val="0"/>
              </a:spcAft>
              <a:buNone/>
            </a:pPr>
            <a:r>
              <a:rPr lang="en"/>
              <a:t>Yes, these are in a VPC, but everything is happening through AWS API calls to AWS endpoints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06a42892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06a42892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http://www.lambdashell.com/</a:t>
            </a:r>
            <a:br>
              <a:rPr lang="en"/>
            </a:br>
            <a:br>
              <a:rPr lang="en"/>
            </a:br>
            <a:r>
              <a:rPr lang="en"/>
              <a:t>HN discussion: </a:t>
            </a:r>
            <a:r>
              <a:rPr lang="en" u="sng">
                <a:solidFill>
                  <a:schemeClr val="hlink"/>
                </a:solidFill>
                <a:hlinkClick r:id="rId3"/>
              </a:rPr>
              <a:t>https://news.ycombinator.com/item?id=17790631</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What good is getting root on a lambda invocation?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are in a private Firecracker VM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6408bd492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6408bd492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doing security research mid 90’s, exploits, shellcode, RE, etc.</a:t>
            </a:r>
            <a:endParaRPr/>
          </a:p>
          <a:p>
            <a:pPr indent="0" lvl="0" marL="0" rtl="0" algn="l">
              <a:spcBef>
                <a:spcPts val="0"/>
              </a:spcBef>
              <a:spcAft>
                <a:spcPts val="0"/>
              </a:spcAft>
              <a:buNone/>
            </a:pPr>
            <a:r>
              <a:rPr lang="en"/>
              <a:t>Presented on SPARC/Solaris binary exploitation at DEFCON 8 in 2000</a:t>
            </a:r>
            <a:endParaRPr/>
          </a:p>
          <a:p>
            <a:pPr indent="0" lvl="0" marL="0" rtl="0" algn="l">
              <a:spcBef>
                <a:spcPts val="0"/>
              </a:spcBef>
              <a:spcAft>
                <a:spcPts val="0"/>
              </a:spcAft>
              <a:buNone/>
            </a:pPr>
            <a:r>
              <a:rPr lang="en"/>
              <a:t>Windows/x86, security audits of Windows XP SP2 and Vista IP stack for Microsoft</a:t>
            </a:r>
            <a:endParaRPr/>
          </a:p>
          <a:p>
            <a:pPr indent="0" lvl="0" marL="0" rtl="0" algn="l">
              <a:spcBef>
                <a:spcPts val="0"/>
              </a:spcBef>
              <a:spcAft>
                <a:spcPts val="0"/>
              </a:spcAft>
              <a:buNone/>
            </a:pPr>
            <a:r>
              <a:rPr lang="en"/>
              <a:t>Mac OS X/PPC and x86 research for fun, first PWN2OWN, “Mac Hacker’s Handbook”</a:t>
            </a:r>
            <a:endParaRPr/>
          </a:p>
          <a:p>
            <a:pPr indent="0" lvl="0" marL="0" rtl="0" algn="l">
              <a:spcBef>
                <a:spcPts val="0"/>
              </a:spcBef>
              <a:spcAft>
                <a:spcPts val="0"/>
              </a:spcAft>
              <a:buNone/>
            </a:pPr>
            <a:r>
              <a:rPr lang="en"/>
              <a:t>iOS research, BlackHat preso, “iOS Hacker’s Handbook”</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06a42892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06a4289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Firecracker is the VMM powering AWS “serverless” products such as Lambda (functions) and Fargate (containers)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transition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https://firecracker-microvm.github.io/</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06a42892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06a42892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cloud, there are many somewhat overlapping, but mutually inconsistent security models</a:t>
            </a:r>
            <a:endParaRPr/>
          </a:p>
          <a:p>
            <a:pPr indent="0" lvl="0" marL="0" rtl="0" algn="l">
              <a:spcBef>
                <a:spcPts val="0"/>
              </a:spcBef>
              <a:spcAft>
                <a:spcPts val="0"/>
              </a:spcAft>
              <a:buNone/>
            </a:pPr>
            <a:r>
              <a:rPr lang="en"/>
              <a:t>AWS IAM Role account privileges are what matter the most</a:t>
            </a:r>
            <a:endParaRPr/>
          </a:p>
          <a:p>
            <a:pPr indent="0" lvl="0" marL="0" rtl="0" algn="l">
              <a:spcBef>
                <a:spcPts val="0"/>
              </a:spcBef>
              <a:spcAft>
                <a:spcPts val="0"/>
              </a:spcAft>
              <a:buNone/>
            </a:pPr>
            <a:r>
              <a:rPr lang="en"/>
              <a:t>If the unprivileged app user in a container can access them through metadata endpoint, the upper security models are useless</a:t>
            </a:r>
            <a:endParaRPr/>
          </a:p>
          <a:p>
            <a:pPr indent="0" lvl="0" marL="0" rtl="0" algn="l">
              <a:spcBef>
                <a:spcPts val="0"/>
              </a:spcBef>
              <a:spcAft>
                <a:spcPts val="0"/>
              </a:spcAft>
              <a:buNone/>
            </a:pPr>
            <a:r>
              <a:rPr lang="en"/>
              <a:t>t</a:t>
            </a:r>
            <a:r>
              <a:rPr lang="en"/>
              <a:t>l;dr: AWS IAM is the only security model that really matters, everything else is “defense in depth” at best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06a42892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06a42892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440fe689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440fe689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SSRF to obtain IAM Role creds is effectively equivalent priv esc to rooting instances running the app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It’s a super simple vulnerability that can happen easily and it’s usually really bad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Also possible through XXE (XML External Entities, etc).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440fe689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440fe689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TCP connection to EC2 instance’s Elastic IP address (e.g. </a:t>
            </a:r>
            <a:r>
              <a:rPr lang="en"/>
              <a:t>35.238.163.103)</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440fe689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440fe689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440fe689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440fe689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440fe68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440fe68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440fe689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440fe689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Congratulations, attacker now has AWS IAM Role privileges of the EC2 node</a:t>
            </a:r>
            <a:endParaRPr/>
          </a:p>
          <a:p>
            <a:pPr indent="0" lvl="0" marL="0" rtl="0" algn="l">
              <a:spcBef>
                <a:spcPts val="0"/>
              </a:spcBef>
              <a:spcAft>
                <a:spcPts val="0"/>
              </a:spcAft>
              <a:buNone/>
            </a:pPr>
            <a:r>
              <a:rPr lang="en"/>
              <a:t>This is basically equivalent to RCE on the EC2 instance because you can call</a:t>
            </a:r>
            <a:endParaRPr/>
          </a:p>
          <a:p>
            <a:pPr indent="0" lvl="0" marL="0" rtl="0" algn="l">
              <a:spcBef>
                <a:spcPts val="0"/>
              </a:spcBef>
              <a:spcAft>
                <a:spcPts val="0"/>
              </a:spcAft>
              <a:buNone/>
            </a:pPr>
            <a:r>
              <a:rPr lang="en"/>
              <a:t>AWS APIs as it now</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408bd492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408bd492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But when one door closes, another will open… (alexander graham bell)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Or maybe he didn’t say it, you never really know with quotes on the Internet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it sounds good, so let’s pretend that he did.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let’s talk about some new things enabled by large-scale production systems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408bd49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408bd49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 circa early 2014. </a:t>
            </a:r>
            <a:endParaRPr/>
          </a:p>
          <a:p>
            <a:pPr indent="0" lvl="0" marL="0" rtl="0" algn="l">
              <a:spcBef>
                <a:spcPts val="0"/>
              </a:spcBef>
              <a:spcAft>
                <a:spcPts val="0"/>
              </a:spcAft>
              <a:buNone/>
            </a:pPr>
            <a:r>
              <a:rPr lang="en"/>
              <a:t>“What is a DevOp?”</a:t>
            </a:r>
            <a:br>
              <a:rPr lang="en"/>
            </a:br>
            <a:br>
              <a:rPr lang="en"/>
            </a:br>
            <a:r>
              <a:rPr lang="en"/>
              <a:t>[ I was good at C, assembly, OS internals, memory corruption, heap allocators, etc]</a:t>
            </a:r>
            <a:endParaRPr/>
          </a:p>
          <a:p>
            <a:pPr indent="0" lvl="0" marL="0" rtl="0" algn="l">
              <a:spcBef>
                <a:spcPts val="0"/>
              </a:spcBef>
              <a:spcAft>
                <a:spcPts val="0"/>
              </a:spcAft>
              <a:buClr>
                <a:schemeClr val="dk1"/>
              </a:buClr>
              <a:buSzPts val="1100"/>
              <a:buFont typeface="Arial"/>
              <a:buNone/>
            </a:pPr>
            <a:r>
              <a:rPr lang="en"/>
              <a:t>[ Brave new world of microservices, etc, 10’s of M’s devices, Starbucks payments ]</a:t>
            </a:r>
            <a:endParaRPr/>
          </a:p>
          <a:p>
            <a:pPr indent="0" lvl="0" marL="0" rtl="0" algn="l">
              <a:spcBef>
                <a:spcPts val="0"/>
              </a:spcBef>
              <a:spcAft>
                <a:spcPts val="0"/>
              </a:spcAft>
              <a:buClr>
                <a:schemeClr val="dk1"/>
              </a:buClr>
              <a:buSzPts val="1100"/>
              <a:buFont typeface="Arial"/>
              <a:buNone/>
            </a:pPr>
            <a:r>
              <a:rPr lang="en"/>
              <a:t>“My skills are useless…”</a:t>
            </a:r>
            <a:endParaRPr/>
          </a:p>
          <a:p>
            <a:pPr indent="0" lvl="0" marL="0" rtl="0" algn="l">
              <a:spcBef>
                <a:spcPts val="0"/>
              </a:spcBef>
              <a:spcAft>
                <a:spcPts val="0"/>
              </a:spcAft>
              <a:buClr>
                <a:schemeClr val="dk1"/>
              </a:buClr>
              <a:buSzPts val="1100"/>
              <a:buFont typeface="Arial"/>
              <a:buNone/>
            </a:pPr>
            <a:r>
              <a:rPr lang="en"/>
              <a:t>[ Learned that I was trapped in single-device thinking vs. fleet-wide thinking ]</a:t>
            </a:r>
            <a:endParaRPr/>
          </a:p>
          <a:p>
            <a:pPr indent="0" lvl="0" marL="0" rtl="0" algn="l">
              <a:spcBef>
                <a:spcPts val="0"/>
              </a:spcBef>
              <a:spcAft>
                <a:spcPts val="0"/>
              </a:spcAft>
              <a:buNone/>
            </a:pPr>
            <a:r>
              <a:rPr lang="en"/>
              <a:t>[ fleet-wide scale security is *incredibly* powerful and makes some hard problems simple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06a42892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06a42892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Cattle vs. Pets (for servers)</a:t>
            </a:r>
            <a:endParaRPr/>
          </a:p>
          <a:p>
            <a:pPr indent="0" lvl="0" marL="0" rtl="0" algn="l">
              <a:spcBef>
                <a:spcPts val="0"/>
              </a:spcBef>
              <a:spcAft>
                <a:spcPts val="0"/>
              </a:spcAft>
              <a:buNone/>
            </a:pPr>
            <a:r>
              <a:rPr lang="en"/>
              <a:t>Servers should be easily replaceable, immutable nodes, created identically, etc.</a:t>
            </a:r>
            <a:endParaRPr/>
          </a:p>
          <a:p>
            <a:pPr indent="0" lvl="0" marL="0" rtl="0" algn="l">
              <a:spcBef>
                <a:spcPts val="0"/>
              </a:spcBef>
              <a:spcAft>
                <a:spcPts val="0"/>
              </a:spcAft>
              <a:buNone/>
            </a:pPr>
            <a:r>
              <a:rPr lang="en"/>
              <a:t>If you aren’t blowing them away regularly, you have a pet dressed up as cattle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06a42892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06a42892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Automated outlier detection and remediation for pre-unhealthy servers</a:t>
            </a:r>
            <a:endParaRPr/>
          </a:p>
          <a:p>
            <a:pPr indent="0" lvl="0" marL="0" rtl="0" algn="l">
              <a:spcBef>
                <a:spcPts val="0"/>
              </a:spcBef>
              <a:spcAft>
                <a:spcPts val="0"/>
              </a:spcAft>
              <a:buNone/>
            </a:pPr>
            <a:r>
              <a:rPr lang="en"/>
              <a:t>Health checks aren’t failing, but service instance is behaving erratically</a:t>
            </a:r>
            <a:endParaRPr/>
          </a:p>
          <a:p>
            <a:pPr indent="0" lvl="0" marL="0" rtl="0" algn="l">
              <a:spcBef>
                <a:spcPts val="0"/>
              </a:spcBef>
              <a:spcAft>
                <a:spcPts val="0"/>
              </a:spcAft>
              <a:buNone/>
            </a:pPr>
            <a:r>
              <a:rPr lang="en"/>
              <a:t>Detects outliers using DBSCAN on a metric via in-house time-series telemetry platform</a:t>
            </a:r>
            <a:endParaRPr/>
          </a:p>
          <a:p>
            <a:pPr indent="0" lvl="0" marL="0" rtl="0" algn="l">
              <a:spcBef>
                <a:spcPts val="0"/>
              </a:spcBef>
              <a:spcAft>
                <a:spcPts val="0"/>
              </a:spcAft>
              <a:buNone/>
            </a:pPr>
            <a:r>
              <a:rPr lang="en"/>
              <a:t>Penalty of false positives is low</a:t>
            </a:r>
            <a:endParaRPr/>
          </a:p>
          <a:p>
            <a:pPr indent="0" lvl="0" marL="0" rtl="0" algn="l">
              <a:spcBef>
                <a:spcPts val="0"/>
              </a:spcBef>
              <a:spcAft>
                <a:spcPts val="0"/>
              </a:spcAft>
              <a:buNone/>
            </a:pPr>
            <a:r>
              <a:rPr lang="en"/>
              <a:t>Cloud auto-scaling replaces terminated nodes automatically</a:t>
            </a:r>
            <a:endParaRPr/>
          </a:p>
          <a:p>
            <a:pPr indent="0" lvl="0" marL="0" rtl="0" algn="l">
              <a:spcBef>
                <a:spcPts val="0"/>
              </a:spcBef>
              <a:spcAft>
                <a:spcPts val="0"/>
              </a:spcAft>
              <a:buNone/>
            </a:pPr>
            <a:r>
              <a:rPr lang="en"/>
              <a:t>Cost/benefit distills to performance impact of unhealthy nodes vs. replacement cost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accent5"/>
                </a:solidFill>
                <a:hlinkClick r:id="rId2"/>
              </a:rPr>
              <a:t>https://medium.com/netflix-techblog/tracking-down-the-villains-outlier-detection-at-netflix-40360b31732</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440fe689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440fe689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440fe689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440fe689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440fe689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440fe689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I encourage all of us to …</a:t>
            </a:r>
            <a:endParaRPr/>
          </a:p>
          <a:p>
            <a:pPr indent="0" lvl="0" marL="0" rtl="0" algn="l">
              <a:spcBef>
                <a:spcPts val="0"/>
              </a:spcBef>
              <a:spcAft>
                <a:spcPts val="0"/>
              </a:spcAft>
              <a:buNone/>
            </a:pPr>
            <a:r>
              <a:rPr lang="en"/>
              <a:t>Thank you for your time and enjoy H2HC!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408bd492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408bd492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you have the Internet and it sends requests to your web server, which is running Apache, some sort of application server (i.e. Tomcat), and some sort of database (i.e. MySQL). At some point, you hit the limit where you can’t just buy a faster server.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6408bd492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6408bd492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then, you need to scale, so you put the webserver, application server, and database on separate boxes!</a:t>
            </a:r>
            <a:endParaRPr/>
          </a:p>
          <a:p>
            <a:pPr indent="0" lvl="0" marL="0" rtl="0" algn="l">
              <a:spcBef>
                <a:spcPts val="0"/>
              </a:spcBef>
              <a:spcAft>
                <a:spcPts val="0"/>
              </a:spcAft>
              <a:buNone/>
            </a:pPr>
            <a:r>
              <a:rPr lang="en"/>
              <a:t>But then at some point, you can’t really buy a faster server and one tier becomes a bottle-neck.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408bd49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408bd49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need to scale some more, so you add more of each kind of box.</a:t>
            </a:r>
            <a:endParaRPr/>
          </a:p>
          <a:p>
            <a:pPr indent="0" lvl="0" marL="0" rtl="0" algn="l">
              <a:spcBef>
                <a:spcPts val="0"/>
              </a:spcBef>
              <a:spcAft>
                <a:spcPts val="0"/>
              </a:spcAft>
              <a:buNone/>
            </a:pPr>
            <a:r>
              <a:rPr lang="en"/>
              <a:t>They are now also easier to patch because you have redundancy of boxes in each tier</a:t>
            </a:r>
            <a:endParaRPr/>
          </a:p>
          <a:p>
            <a:pPr indent="0" lvl="0" marL="0" rtl="0" algn="l">
              <a:spcBef>
                <a:spcPts val="0"/>
              </a:spcBef>
              <a:spcAft>
                <a:spcPts val="0"/>
              </a:spcAft>
              <a:buNone/>
            </a:pPr>
            <a:r>
              <a:rPr lang="en"/>
              <a:t>At some point, this stops scaling too. </a:t>
            </a:r>
            <a:br>
              <a:rPr lang="en"/>
            </a:br>
            <a:r>
              <a:rPr lang="en"/>
              <a:t>Now, what?!?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408bd492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408bd492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06a42892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06a42892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take a look at a more modern example, this Hipster e-commerce shop. How is it built?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accent5"/>
                </a:solidFill>
                <a:hlinkClick r:id="rId2"/>
              </a:rPr>
              <a:t>https://github.com/GoogleCloudPlatform/microservices-demo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408bd492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408bd492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POLYGLOT (multi-language) </a:t>
            </a:r>
            <a:r>
              <a:rPr lang="en">
                <a:solidFill>
                  <a:schemeClr val="dk1"/>
                </a:solidFill>
              </a:rPr>
              <a:t>MICROSERVICES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one of those boxes is a horizontally scaled tier of app clusters run by an independent “two-pizza” team…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“Two-pizza” teams are the size that can be fed with two large pizzas (5-8 people)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And we’re not even talking about multi-region…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https://github.com/GoogleCloudPlatform/microservices-demo</a:t>
            </a:r>
            <a:r>
              <a:rPr lang="en">
                <a:solidFill>
                  <a:schemeClr val="dk1"/>
                </a:solidFill>
              </a:rPr>
              <a:t>, deploy it to your own k8s cluster!</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169.254.169.254/latest/meta-data/iam/security-credentials/s3access" TargetMode="External"/><Relationship Id="rId4" Type="http://schemas.openxmlformats.org/officeDocument/2006/relationships/hyperlink" Target="http://169.254.169.254/latest/meta-data/iam/security-credentials/s3acces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bugs.chromium.org/p/chromium/issues/list?can=1&amp;q=Hotlist%3DGWP-ASan" TargetMode="External"/><Relationship Id="rId4" Type="http://schemas.openxmlformats.org/officeDocument/2006/relationships/hyperlink" Target="https://linuxplumbersconf.org/event/4/contributions/425/attachments/307/513/GWP-ASAN__Plumbers_2019.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Thinking Outside the Box</a:t>
            </a:r>
            <a:endParaRPr sz="48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Or, h</a:t>
            </a:r>
            <a:r>
              <a:rPr lang="en" sz="2400"/>
              <a:t>ow I learned to stop worrying and love the cloud</a:t>
            </a:r>
            <a:endParaRPr sz="2400"/>
          </a:p>
        </p:txBody>
      </p:sp>
      <p:sp>
        <p:nvSpPr>
          <p:cNvPr id="56" name="Google Shape;56;p13"/>
          <p:cNvSpPr txBox="1"/>
          <p:nvPr/>
        </p:nvSpPr>
        <p:spPr>
          <a:xfrm>
            <a:off x="39300" y="4485300"/>
            <a:ext cx="9177600" cy="6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Dino Dai Zovi / @dinodaizovi / H2HC 16 (Oct 2019)</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2"/>
          <p:cNvPicPr preferRelativeResize="0"/>
          <p:nvPr/>
        </p:nvPicPr>
        <p:blipFill>
          <a:blip r:embed="rId3">
            <a:alphaModFix/>
          </a:blip>
          <a:stretch>
            <a:fillRect/>
          </a:stretch>
        </p:blipFill>
        <p:spPr>
          <a:xfrm>
            <a:off x="0" y="-856125"/>
            <a:ext cx="9144001" cy="6855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3"/>
          <p:cNvPicPr preferRelativeResize="0"/>
          <p:nvPr/>
        </p:nvPicPr>
        <p:blipFill>
          <a:blip r:embed="rId3">
            <a:alphaModFix/>
          </a:blip>
          <a:stretch>
            <a:fillRect/>
          </a:stretch>
        </p:blipFill>
        <p:spPr>
          <a:xfrm>
            <a:off x="0" y="122875"/>
            <a:ext cx="9144000" cy="48977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2899075" y="250999"/>
            <a:ext cx="6244925" cy="4837101"/>
          </a:xfrm>
          <a:prstGeom prst="rect">
            <a:avLst/>
          </a:prstGeom>
          <a:noFill/>
          <a:ln>
            <a:noFill/>
          </a:ln>
        </p:spPr>
      </p:pic>
      <p:pic>
        <p:nvPicPr>
          <p:cNvPr id="147" name="Google Shape;147;p24"/>
          <p:cNvPicPr preferRelativeResize="0"/>
          <p:nvPr/>
        </p:nvPicPr>
        <p:blipFill>
          <a:blip r:embed="rId4">
            <a:alphaModFix/>
          </a:blip>
          <a:stretch>
            <a:fillRect/>
          </a:stretch>
        </p:blipFill>
        <p:spPr>
          <a:xfrm>
            <a:off x="55425" y="661263"/>
            <a:ext cx="2899070" cy="382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Fallacies of Distributed Computing </a:t>
            </a:r>
            <a:endParaRPr/>
          </a:p>
        </p:txBody>
      </p:sp>
      <p:sp>
        <p:nvSpPr>
          <p:cNvPr id="153" name="Google Shape;15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network is reliable</a:t>
            </a:r>
            <a:endParaRPr sz="2400"/>
          </a:p>
          <a:p>
            <a:pPr indent="-381000" lvl="0" marL="457200" rtl="0" algn="l">
              <a:spcBef>
                <a:spcPts val="0"/>
              </a:spcBef>
              <a:spcAft>
                <a:spcPts val="0"/>
              </a:spcAft>
              <a:buSzPts val="2400"/>
              <a:buChar char="●"/>
            </a:pPr>
            <a:r>
              <a:rPr lang="en" sz="2400"/>
              <a:t>Latency is zero</a:t>
            </a:r>
            <a:endParaRPr sz="2400"/>
          </a:p>
          <a:p>
            <a:pPr indent="-381000" lvl="0" marL="457200" rtl="0" algn="l">
              <a:spcBef>
                <a:spcPts val="0"/>
              </a:spcBef>
              <a:spcAft>
                <a:spcPts val="0"/>
              </a:spcAft>
              <a:buSzPts val="2400"/>
              <a:buChar char="●"/>
            </a:pPr>
            <a:r>
              <a:rPr lang="en" sz="2400"/>
              <a:t>Bandwidth is infinite</a:t>
            </a:r>
            <a:endParaRPr sz="2400"/>
          </a:p>
          <a:p>
            <a:pPr indent="-381000" lvl="0" marL="457200" rtl="0" algn="l">
              <a:spcBef>
                <a:spcPts val="0"/>
              </a:spcBef>
              <a:spcAft>
                <a:spcPts val="0"/>
              </a:spcAft>
              <a:buSzPts val="2400"/>
              <a:buChar char="●"/>
            </a:pPr>
            <a:r>
              <a:rPr lang="en" sz="2400"/>
              <a:t>The network is secure</a:t>
            </a:r>
            <a:endParaRPr sz="2400"/>
          </a:p>
          <a:p>
            <a:pPr indent="-381000" lvl="0" marL="457200" rtl="0" algn="l">
              <a:spcBef>
                <a:spcPts val="0"/>
              </a:spcBef>
              <a:spcAft>
                <a:spcPts val="0"/>
              </a:spcAft>
              <a:buSzPts val="2400"/>
              <a:buChar char="●"/>
            </a:pPr>
            <a:r>
              <a:rPr lang="en" sz="2400"/>
              <a:t>Topology doesn’t change</a:t>
            </a:r>
            <a:endParaRPr sz="2400"/>
          </a:p>
          <a:p>
            <a:pPr indent="-381000" lvl="0" marL="457200" rtl="0" algn="l">
              <a:spcBef>
                <a:spcPts val="0"/>
              </a:spcBef>
              <a:spcAft>
                <a:spcPts val="0"/>
              </a:spcAft>
              <a:buSzPts val="2400"/>
              <a:buChar char="●"/>
            </a:pPr>
            <a:r>
              <a:rPr lang="en" sz="2400"/>
              <a:t>There is one administrator</a:t>
            </a:r>
            <a:endParaRPr sz="2400"/>
          </a:p>
          <a:p>
            <a:pPr indent="-381000" lvl="0" marL="457200" rtl="0" algn="l">
              <a:spcBef>
                <a:spcPts val="0"/>
              </a:spcBef>
              <a:spcAft>
                <a:spcPts val="0"/>
              </a:spcAft>
              <a:buSzPts val="2400"/>
              <a:buChar char="●"/>
            </a:pPr>
            <a:r>
              <a:rPr lang="en" sz="2400"/>
              <a:t>Transport cost is zero</a:t>
            </a:r>
            <a:endParaRPr sz="2400"/>
          </a:p>
          <a:p>
            <a:pPr indent="-381000" lvl="0" marL="457200" rtl="0" algn="l">
              <a:spcBef>
                <a:spcPts val="0"/>
              </a:spcBef>
              <a:spcAft>
                <a:spcPts val="0"/>
              </a:spcAft>
              <a:buSzPts val="2400"/>
              <a:buChar char="●"/>
            </a:pPr>
            <a:r>
              <a:rPr lang="en" sz="2400"/>
              <a:t>The network is homogeneous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6"/>
          <p:cNvPicPr preferRelativeResize="0"/>
          <p:nvPr/>
        </p:nvPicPr>
        <p:blipFill>
          <a:blip r:embed="rId3">
            <a:alphaModFix/>
          </a:blip>
          <a:stretch>
            <a:fillRect/>
          </a:stretch>
        </p:blipFill>
        <p:spPr>
          <a:xfrm>
            <a:off x="0" y="-104775"/>
            <a:ext cx="9144000" cy="5248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7"/>
          <p:cNvPicPr preferRelativeResize="0"/>
          <p:nvPr/>
        </p:nvPicPr>
        <p:blipFill>
          <a:blip r:embed="rId3">
            <a:alphaModFix/>
          </a:blip>
          <a:stretch>
            <a:fillRect/>
          </a:stretch>
        </p:blipFill>
        <p:spPr>
          <a:xfrm>
            <a:off x="0" y="0"/>
            <a:ext cx="9144000" cy="5148649"/>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28"/>
          <p:cNvPicPr preferRelativeResize="0"/>
          <p:nvPr/>
        </p:nvPicPr>
        <p:blipFill>
          <a:blip r:embed="rId3">
            <a:alphaModFix/>
          </a:blip>
          <a:stretch>
            <a:fillRect/>
          </a:stretch>
        </p:blipFill>
        <p:spPr>
          <a:xfrm>
            <a:off x="1311663" y="0"/>
            <a:ext cx="6520664"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0" y="892966"/>
            <a:ext cx="9144000" cy="33575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30"/>
          <p:cNvPicPr preferRelativeResize="0"/>
          <p:nvPr/>
        </p:nvPicPr>
        <p:blipFill>
          <a:blip r:embed="rId3">
            <a:alphaModFix/>
          </a:blip>
          <a:stretch>
            <a:fillRect/>
          </a:stretch>
        </p:blipFill>
        <p:spPr>
          <a:xfrm>
            <a:off x="1103875" y="0"/>
            <a:ext cx="6936262"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1"/>
          <p:cNvPicPr preferRelativeResize="0"/>
          <p:nvPr/>
        </p:nvPicPr>
        <p:blipFill>
          <a:blip r:embed="rId3">
            <a:alphaModFix/>
          </a:blip>
          <a:stretch>
            <a:fillRect/>
          </a:stretch>
        </p:blipFill>
        <p:spPr>
          <a:xfrm>
            <a:off x="1170925" y="0"/>
            <a:ext cx="6802144"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 whoami</a:t>
            </a:r>
            <a:endParaRPr>
              <a:latin typeface="Consolas"/>
              <a:ea typeface="Consolas"/>
              <a:cs typeface="Consolas"/>
              <a:sym typeface="Consola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32"/>
          <p:cNvPicPr preferRelativeResize="0"/>
          <p:nvPr/>
        </p:nvPicPr>
        <p:blipFill>
          <a:blip r:embed="rId3">
            <a:alphaModFix/>
          </a:blip>
          <a:stretch>
            <a:fillRect/>
          </a:stretch>
        </p:blipFill>
        <p:spPr>
          <a:xfrm>
            <a:off x="70475" y="0"/>
            <a:ext cx="9003062"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3"/>
          <p:cNvPicPr preferRelativeResize="0"/>
          <p:nvPr/>
        </p:nvPicPr>
        <p:blipFill>
          <a:blip r:embed="rId3">
            <a:alphaModFix/>
          </a:blip>
          <a:stretch>
            <a:fillRect/>
          </a:stretch>
        </p:blipFill>
        <p:spPr>
          <a:xfrm>
            <a:off x="311700" y="2892775"/>
            <a:ext cx="1122899" cy="2149525"/>
          </a:xfrm>
          <a:prstGeom prst="rect">
            <a:avLst/>
          </a:prstGeom>
          <a:noFill/>
          <a:ln>
            <a:noFill/>
          </a:ln>
        </p:spPr>
      </p:pic>
      <p:pic>
        <p:nvPicPr>
          <p:cNvPr id="194" name="Google Shape;194;p33"/>
          <p:cNvPicPr preferRelativeResize="0"/>
          <p:nvPr/>
        </p:nvPicPr>
        <p:blipFill>
          <a:blip r:embed="rId4">
            <a:alphaModFix/>
          </a:blip>
          <a:stretch>
            <a:fillRect/>
          </a:stretch>
        </p:blipFill>
        <p:spPr>
          <a:xfrm>
            <a:off x="1904401" y="2174225"/>
            <a:ext cx="1867101" cy="1812875"/>
          </a:xfrm>
          <a:prstGeom prst="rect">
            <a:avLst/>
          </a:prstGeom>
          <a:noFill/>
          <a:ln>
            <a:noFill/>
          </a:ln>
        </p:spPr>
      </p:pic>
      <p:pic>
        <p:nvPicPr>
          <p:cNvPr id="195" name="Google Shape;195;p33"/>
          <p:cNvPicPr preferRelativeResize="0"/>
          <p:nvPr/>
        </p:nvPicPr>
        <p:blipFill>
          <a:blip r:embed="rId5">
            <a:alphaModFix/>
          </a:blip>
          <a:stretch>
            <a:fillRect/>
          </a:stretch>
        </p:blipFill>
        <p:spPr>
          <a:xfrm>
            <a:off x="5893781" y="0"/>
            <a:ext cx="3562218" cy="2452450"/>
          </a:xfrm>
          <a:prstGeom prst="rect">
            <a:avLst/>
          </a:prstGeom>
          <a:noFill/>
          <a:ln>
            <a:noFill/>
          </a:ln>
        </p:spPr>
      </p:pic>
      <p:pic>
        <p:nvPicPr>
          <p:cNvPr id="196" name="Google Shape;196;p33"/>
          <p:cNvPicPr preferRelativeResize="0"/>
          <p:nvPr/>
        </p:nvPicPr>
        <p:blipFill>
          <a:blip r:embed="rId6">
            <a:alphaModFix/>
          </a:blip>
          <a:stretch>
            <a:fillRect/>
          </a:stretch>
        </p:blipFill>
        <p:spPr>
          <a:xfrm>
            <a:off x="4181956" y="1017725"/>
            <a:ext cx="1955575" cy="2317172"/>
          </a:xfrm>
          <a:prstGeom prst="rect">
            <a:avLst/>
          </a:prstGeom>
          <a:noFill/>
          <a:ln>
            <a:noFill/>
          </a:ln>
        </p:spPr>
      </p:pic>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Mutually Inconsistent Security Models</a:t>
            </a:r>
            <a:endParaRPr/>
          </a:p>
        </p:txBody>
      </p:sp>
      <p:sp>
        <p:nvSpPr>
          <p:cNvPr id="198" name="Google Shape;198;p33"/>
          <p:cNvSpPr txBox="1"/>
          <p:nvPr/>
        </p:nvSpPr>
        <p:spPr>
          <a:xfrm>
            <a:off x="1434600" y="4475600"/>
            <a:ext cx="31374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AWS</a:t>
            </a:r>
            <a:r>
              <a:rPr lang="en" sz="2400"/>
              <a:t> IAM Role</a:t>
            </a:r>
            <a:endParaRPr sz="2400"/>
          </a:p>
        </p:txBody>
      </p:sp>
      <p:sp>
        <p:nvSpPr>
          <p:cNvPr id="199" name="Google Shape;199;p33"/>
          <p:cNvSpPr txBox="1"/>
          <p:nvPr/>
        </p:nvSpPr>
        <p:spPr>
          <a:xfrm>
            <a:off x="3480600" y="3684175"/>
            <a:ext cx="40071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K8s Pod ServiceAccount</a:t>
            </a:r>
            <a:endParaRPr sz="2400"/>
          </a:p>
        </p:txBody>
      </p:sp>
      <p:sp>
        <p:nvSpPr>
          <p:cNvPr id="200" name="Google Shape;200;p33"/>
          <p:cNvSpPr txBox="1"/>
          <p:nvPr/>
        </p:nvSpPr>
        <p:spPr>
          <a:xfrm>
            <a:off x="6084601" y="2731975"/>
            <a:ext cx="27477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Linux host uid/gids</a:t>
            </a:r>
            <a:endParaRPr sz="2400"/>
          </a:p>
        </p:txBody>
      </p:sp>
      <p:sp>
        <p:nvSpPr>
          <p:cNvPr id="201" name="Google Shape;201;p33"/>
          <p:cNvSpPr txBox="1"/>
          <p:nvPr/>
        </p:nvSpPr>
        <p:spPr>
          <a:xfrm>
            <a:off x="6408301" y="1885750"/>
            <a:ext cx="27357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Container uid/gids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EC2 Metadata Service</a:t>
            </a:r>
            <a:endParaRPr/>
          </a:p>
        </p:txBody>
      </p:sp>
      <p:sp>
        <p:nvSpPr>
          <p:cNvPr id="207" name="Google Shape;20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 curl </a:t>
            </a:r>
            <a:r>
              <a:rPr lang="en" sz="1400" u="sng">
                <a:solidFill>
                  <a:schemeClr val="accent5"/>
                </a:solidFill>
                <a:highlight>
                  <a:srgbClr val="FAFAFA"/>
                </a:highlight>
                <a:latin typeface="Consolas"/>
                <a:ea typeface="Consolas"/>
                <a:cs typeface="Consolas"/>
                <a:sym typeface="Consolas"/>
                <a:hlinkClick r:id="rId3"/>
              </a:rPr>
              <a:t>http://169.254.169.254/latest/meta-data/iam/security-credentials/</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s3acess</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 curl </a:t>
            </a:r>
            <a:r>
              <a:rPr lang="en" sz="1400" u="sng">
                <a:solidFill>
                  <a:schemeClr val="hlink"/>
                </a:solidFill>
                <a:highlight>
                  <a:srgbClr val="FAFAFA"/>
                </a:highlight>
                <a:latin typeface="Consolas"/>
                <a:ea typeface="Consolas"/>
                <a:cs typeface="Consolas"/>
                <a:sym typeface="Consolas"/>
                <a:hlinkClick r:id="rId4"/>
              </a:rPr>
              <a:t>http://169.254.169.254/latest/meta-data/iam/security-credentials/s3access</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  </a:t>
            </a:r>
            <a:r>
              <a:rPr lang="en" sz="1400">
                <a:solidFill>
                  <a:srgbClr val="986801"/>
                </a:solidFill>
                <a:latin typeface="Consolas"/>
                <a:ea typeface="Consolas"/>
                <a:cs typeface="Consolas"/>
                <a:sym typeface="Consolas"/>
              </a:rPr>
              <a:t>"Code"</a:t>
            </a:r>
            <a:r>
              <a:rPr lang="en" sz="1400">
                <a:solidFill>
                  <a:srgbClr val="383A42"/>
                </a:solidFill>
                <a:highlight>
                  <a:srgbClr val="FAFAFA"/>
                </a:highlight>
                <a:latin typeface="Consolas"/>
                <a:ea typeface="Consolas"/>
                <a:cs typeface="Consolas"/>
                <a:sym typeface="Consolas"/>
              </a:rPr>
              <a:t> : </a:t>
            </a:r>
            <a:r>
              <a:rPr lang="en" sz="1400">
                <a:solidFill>
                  <a:srgbClr val="50A14F"/>
                </a:solidFill>
                <a:latin typeface="Consolas"/>
                <a:ea typeface="Consolas"/>
                <a:cs typeface="Consolas"/>
                <a:sym typeface="Consolas"/>
              </a:rPr>
              <a:t>"Success"</a:t>
            </a:r>
            <a:r>
              <a:rPr lang="en" sz="1400">
                <a:solidFill>
                  <a:srgbClr val="383A42"/>
                </a:solidFill>
                <a:highlight>
                  <a:srgbClr val="FAFAFA"/>
                </a:highlight>
                <a:latin typeface="Consolas"/>
                <a:ea typeface="Consolas"/>
                <a:cs typeface="Consolas"/>
                <a:sym typeface="Consolas"/>
              </a:rPr>
              <a:t>,</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  </a:t>
            </a:r>
            <a:r>
              <a:rPr lang="en" sz="1400">
                <a:solidFill>
                  <a:srgbClr val="986801"/>
                </a:solidFill>
                <a:latin typeface="Consolas"/>
                <a:ea typeface="Consolas"/>
                <a:cs typeface="Consolas"/>
                <a:sym typeface="Consolas"/>
              </a:rPr>
              <a:t>"LastUpdated"</a:t>
            </a:r>
            <a:r>
              <a:rPr lang="en" sz="1400">
                <a:solidFill>
                  <a:srgbClr val="383A42"/>
                </a:solidFill>
                <a:highlight>
                  <a:srgbClr val="FAFAFA"/>
                </a:highlight>
                <a:latin typeface="Consolas"/>
                <a:ea typeface="Consolas"/>
                <a:cs typeface="Consolas"/>
                <a:sym typeface="Consolas"/>
              </a:rPr>
              <a:t> : </a:t>
            </a:r>
            <a:r>
              <a:rPr lang="en" sz="1400">
                <a:solidFill>
                  <a:srgbClr val="50A14F"/>
                </a:solidFill>
                <a:latin typeface="Consolas"/>
                <a:ea typeface="Consolas"/>
                <a:cs typeface="Consolas"/>
                <a:sym typeface="Consolas"/>
              </a:rPr>
              <a:t>"2012-04-26T16:39:16Z"</a:t>
            </a:r>
            <a:r>
              <a:rPr lang="en" sz="1400">
                <a:solidFill>
                  <a:srgbClr val="383A42"/>
                </a:solidFill>
                <a:highlight>
                  <a:srgbClr val="FAFAFA"/>
                </a:highlight>
                <a:latin typeface="Consolas"/>
                <a:ea typeface="Consolas"/>
                <a:cs typeface="Consolas"/>
                <a:sym typeface="Consolas"/>
              </a:rPr>
              <a:t>,</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  </a:t>
            </a:r>
            <a:r>
              <a:rPr lang="en" sz="1400">
                <a:solidFill>
                  <a:srgbClr val="986801"/>
                </a:solidFill>
                <a:latin typeface="Consolas"/>
                <a:ea typeface="Consolas"/>
                <a:cs typeface="Consolas"/>
                <a:sym typeface="Consolas"/>
              </a:rPr>
              <a:t>"Type"</a:t>
            </a:r>
            <a:r>
              <a:rPr lang="en" sz="1400">
                <a:solidFill>
                  <a:srgbClr val="383A42"/>
                </a:solidFill>
                <a:highlight>
                  <a:srgbClr val="FAFAFA"/>
                </a:highlight>
                <a:latin typeface="Consolas"/>
                <a:ea typeface="Consolas"/>
                <a:cs typeface="Consolas"/>
                <a:sym typeface="Consolas"/>
              </a:rPr>
              <a:t> : </a:t>
            </a:r>
            <a:r>
              <a:rPr lang="en" sz="1400">
                <a:solidFill>
                  <a:srgbClr val="50A14F"/>
                </a:solidFill>
                <a:latin typeface="Consolas"/>
                <a:ea typeface="Consolas"/>
                <a:cs typeface="Consolas"/>
                <a:sym typeface="Consolas"/>
              </a:rPr>
              <a:t>"AWS-HMAC"</a:t>
            </a:r>
            <a:r>
              <a:rPr lang="en" sz="1400">
                <a:solidFill>
                  <a:srgbClr val="383A42"/>
                </a:solidFill>
                <a:highlight>
                  <a:srgbClr val="FAFAFA"/>
                </a:highlight>
                <a:latin typeface="Consolas"/>
                <a:ea typeface="Consolas"/>
                <a:cs typeface="Consolas"/>
                <a:sym typeface="Consolas"/>
              </a:rPr>
              <a:t>,</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  </a:t>
            </a:r>
            <a:r>
              <a:rPr lang="en" sz="1400">
                <a:solidFill>
                  <a:srgbClr val="986801"/>
                </a:solidFill>
                <a:latin typeface="Consolas"/>
                <a:ea typeface="Consolas"/>
                <a:cs typeface="Consolas"/>
                <a:sym typeface="Consolas"/>
              </a:rPr>
              <a:t>"AccessKeyId"</a:t>
            </a:r>
            <a:r>
              <a:rPr lang="en" sz="1400">
                <a:solidFill>
                  <a:srgbClr val="383A42"/>
                </a:solidFill>
                <a:highlight>
                  <a:srgbClr val="FAFAFA"/>
                </a:highlight>
                <a:latin typeface="Consolas"/>
                <a:ea typeface="Consolas"/>
                <a:cs typeface="Consolas"/>
                <a:sym typeface="Consolas"/>
              </a:rPr>
              <a:t> : </a:t>
            </a:r>
            <a:r>
              <a:rPr lang="en" sz="1400">
                <a:solidFill>
                  <a:srgbClr val="50A14F"/>
                </a:solidFill>
                <a:latin typeface="Consolas"/>
                <a:ea typeface="Consolas"/>
                <a:cs typeface="Consolas"/>
                <a:sym typeface="Consolas"/>
              </a:rPr>
              <a:t>"ASIAIOSFODNN7EXAMPLE"</a:t>
            </a:r>
            <a:r>
              <a:rPr lang="en" sz="1400">
                <a:solidFill>
                  <a:srgbClr val="383A42"/>
                </a:solidFill>
                <a:highlight>
                  <a:srgbClr val="FAFAFA"/>
                </a:highlight>
                <a:latin typeface="Consolas"/>
                <a:ea typeface="Consolas"/>
                <a:cs typeface="Consolas"/>
                <a:sym typeface="Consolas"/>
              </a:rPr>
              <a:t>,</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  </a:t>
            </a:r>
            <a:r>
              <a:rPr lang="en" sz="1400">
                <a:solidFill>
                  <a:srgbClr val="986801"/>
                </a:solidFill>
                <a:latin typeface="Consolas"/>
                <a:ea typeface="Consolas"/>
                <a:cs typeface="Consolas"/>
                <a:sym typeface="Consolas"/>
              </a:rPr>
              <a:t>"SecretAccessKey"</a:t>
            </a:r>
            <a:r>
              <a:rPr lang="en" sz="1400">
                <a:solidFill>
                  <a:srgbClr val="383A42"/>
                </a:solidFill>
                <a:highlight>
                  <a:srgbClr val="FAFAFA"/>
                </a:highlight>
                <a:latin typeface="Consolas"/>
                <a:ea typeface="Consolas"/>
                <a:cs typeface="Consolas"/>
                <a:sym typeface="Consolas"/>
              </a:rPr>
              <a:t> : </a:t>
            </a:r>
            <a:r>
              <a:rPr lang="en" sz="1400">
                <a:solidFill>
                  <a:srgbClr val="50A14F"/>
                </a:solidFill>
                <a:latin typeface="Consolas"/>
                <a:ea typeface="Consolas"/>
                <a:cs typeface="Consolas"/>
                <a:sym typeface="Consolas"/>
              </a:rPr>
              <a:t>"wJalrXUtnFEMI/K7MDENG/bPxRfiCYEXAMPLEKEY"</a:t>
            </a:r>
            <a:r>
              <a:rPr lang="en" sz="1400">
                <a:solidFill>
                  <a:srgbClr val="383A42"/>
                </a:solidFill>
                <a:highlight>
                  <a:srgbClr val="FAFAFA"/>
                </a:highlight>
                <a:latin typeface="Consolas"/>
                <a:ea typeface="Consolas"/>
                <a:cs typeface="Consolas"/>
                <a:sym typeface="Consolas"/>
              </a:rPr>
              <a:t>,</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  </a:t>
            </a:r>
            <a:r>
              <a:rPr lang="en" sz="1400">
                <a:solidFill>
                  <a:srgbClr val="986801"/>
                </a:solidFill>
                <a:latin typeface="Consolas"/>
                <a:ea typeface="Consolas"/>
                <a:cs typeface="Consolas"/>
                <a:sym typeface="Consolas"/>
              </a:rPr>
              <a:t>"Token"</a:t>
            </a:r>
            <a:r>
              <a:rPr lang="en" sz="1400">
                <a:solidFill>
                  <a:srgbClr val="383A42"/>
                </a:solidFill>
                <a:highlight>
                  <a:srgbClr val="FAFAFA"/>
                </a:highlight>
                <a:latin typeface="Consolas"/>
                <a:ea typeface="Consolas"/>
                <a:cs typeface="Consolas"/>
                <a:sym typeface="Consolas"/>
              </a:rPr>
              <a:t> : </a:t>
            </a:r>
            <a:r>
              <a:rPr lang="en" sz="1400">
                <a:solidFill>
                  <a:srgbClr val="50A14F"/>
                </a:solidFill>
                <a:latin typeface="Consolas"/>
                <a:ea typeface="Consolas"/>
                <a:cs typeface="Consolas"/>
                <a:sym typeface="Consolas"/>
              </a:rPr>
              <a:t>"</a:t>
            </a:r>
            <a:r>
              <a:rPr i="1" lang="en" sz="1400">
                <a:solidFill>
                  <a:srgbClr val="50A14F"/>
                </a:solidFill>
                <a:latin typeface="Consolas"/>
                <a:ea typeface="Consolas"/>
                <a:cs typeface="Consolas"/>
                <a:sym typeface="Consolas"/>
              </a:rPr>
              <a:t>token</a:t>
            </a:r>
            <a:r>
              <a:rPr lang="en" sz="1400">
                <a:solidFill>
                  <a:srgbClr val="50A14F"/>
                </a:solidFill>
                <a:latin typeface="Consolas"/>
                <a:ea typeface="Consolas"/>
                <a:cs typeface="Consolas"/>
                <a:sym typeface="Consolas"/>
              </a:rPr>
              <a:t>"</a:t>
            </a:r>
            <a:r>
              <a:rPr lang="en" sz="1400">
                <a:solidFill>
                  <a:srgbClr val="383A42"/>
                </a:solidFill>
                <a:highlight>
                  <a:srgbClr val="FAFAFA"/>
                </a:highlight>
                <a:latin typeface="Consolas"/>
                <a:ea typeface="Consolas"/>
                <a:cs typeface="Consolas"/>
                <a:sym typeface="Consolas"/>
              </a:rPr>
              <a:t>,</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  </a:t>
            </a:r>
            <a:r>
              <a:rPr lang="en" sz="1400">
                <a:solidFill>
                  <a:srgbClr val="986801"/>
                </a:solidFill>
                <a:latin typeface="Consolas"/>
                <a:ea typeface="Consolas"/>
                <a:cs typeface="Consolas"/>
                <a:sym typeface="Consolas"/>
              </a:rPr>
              <a:t>"Expiration"</a:t>
            </a:r>
            <a:r>
              <a:rPr lang="en" sz="1400">
                <a:solidFill>
                  <a:srgbClr val="383A42"/>
                </a:solidFill>
                <a:highlight>
                  <a:srgbClr val="FAFAFA"/>
                </a:highlight>
                <a:latin typeface="Consolas"/>
                <a:ea typeface="Consolas"/>
                <a:cs typeface="Consolas"/>
                <a:sym typeface="Consolas"/>
              </a:rPr>
              <a:t> : </a:t>
            </a:r>
            <a:r>
              <a:rPr lang="en" sz="1400">
                <a:solidFill>
                  <a:srgbClr val="50A14F"/>
                </a:solidFill>
                <a:latin typeface="Consolas"/>
                <a:ea typeface="Consolas"/>
                <a:cs typeface="Consolas"/>
                <a:sym typeface="Consolas"/>
              </a:rPr>
              <a:t>"2017-05-17T15:09:54Z"</a:t>
            </a:r>
            <a:endParaRPr sz="1400">
              <a:solidFill>
                <a:srgbClr val="383A42"/>
              </a:solidFill>
              <a:highlight>
                <a:srgbClr val="FAFAFA"/>
              </a:highlight>
              <a:latin typeface="Consolas"/>
              <a:ea typeface="Consolas"/>
              <a:cs typeface="Consolas"/>
              <a:sym typeface="Consolas"/>
            </a:endParaRPr>
          </a:p>
          <a:p>
            <a:pPr indent="0" lvl="0" marL="0" rtl="0" algn="l">
              <a:lnSpc>
                <a:spcPct val="100000"/>
              </a:lnSpc>
              <a:spcBef>
                <a:spcPts val="0"/>
              </a:spcBef>
              <a:spcAft>
                <a:spcPts val="0"/>
              </a:spcAft>
              <a:buNone/>
            </a:pPr>
            <a:r>
              <a:rPr lang="en" sz="1400">
                <a:solidFill>
                  <a:srgbClr val="383A42"/>
                </a:solidFill>
                <a:highlight>
                  <a:srgbClr val="FAFAFA"/>
                </a:highlight>
                <a:latin typeface="Consolas"/>
                <a:ea typeface="Consolas"/>
                <a:cs typeface="Consolas"/>
                <a:sym typeface="Consolas"/>
              </a:rPr>
              <a:t>}</a:t>
            </a:r>
            <a:endParaRPr sz="1400">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5"/>
          <p:cNvSpPr/>
          <p:nvPr/>
        </p:nvSpPr>
        <p:spPr>
          <a:xfrm>
            <a:off x="1077300" y="4236300"/>
            <a:ext cx="1676700" cy="7776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AWS APIs</a:t>
            </a:r>
            <a:endParaRPr/>
          </a:p>
        </p:txBody>
      </p:sp>
      <p:sp>
        <p:nvSpPr>
          <p:cNvPr id="213" name="Google Shape;213;p35"/>
          <p:cNvSpPr/>
          <p:nvPr/>
        </p:nvSpPr>
        <p:spPr>
          <a:xfrm>
            <a:off x="194400" y="2182950"/>
            <a:ext cx="777600" cy="777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5597100" y="777600"/>
            <a:ext cx="3086100" cy="150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EC2 Instance</a:t>
            </a:r>
            <a:endParaRPr/>
          </a:p>
        </p:txBody>
      </p:sp>
      <p:sp>
        <p:nvSpPr>
          <p:cNvPr id="215" name="Google Shape;215;p35"/>
          <p:cNvSpPr/>
          <p:nvPr/>
        </p:nvSpPr>
        <p:spPr>
          <a:xfrm>
            <a:off x="7589700" y="1762200"/>
            <a:ext cx="1093500" cy="5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Metadata</a:t>
            </a:r>
            <a:br>
              <a:rPr lang="en"/>
            </a:br>
            <a:r>
              <a:rPr lang="en"/>
              <a:t>Service</a:t>
            </a:r>
            <a:endParaRPr/>
          </a:p>
        </p:txBody>
      </p:sp>
      <p:sp>
        <p:nvSpPr>
          <p:cNvPr id="216" name="Google Shape;216;p35"/>
          <p:cNvSpPr/>
          <p:nvPr/>
        </p:nvSpPr>
        <p:spPr>
          <a:xfrm>
            <a:off x="5597100" y="777600"/>
            <a:ext cx="526500" cy="37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a:t>
            </a:r>
            <a:endParaRPr/>
          </a:p>
        </p:txBody>
      </p:sp>
      <p:sp>
        <p:nvSpPr>
          <p:cNvPr id="217" name="Google Shape;217;p35"/>
          <p:cNvSpPr txBox="1"/>
          <p:nvPr/>
        </p:nvSpPr>
        <p:spPr>
          <a:xfrm>
            <a:off x="5516100" y="502200"/>
            <a:ext cx="1474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35.238.163.103</a:t>
            </a:r>
            <a:endParaRPr>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6"/>
          <p:cNvSpPr/>
          <p:nvPr/>
        </p:nvSpPr>
        <p:spPr>
          <a:xfrm>
            <a:off x="1077300" y="4236300"/>
            <a:ext cx="1676700" cy="7776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AWS APIs</a:t>
            </a:r>
            <a:endParaRPr/>
          </a:p>
        </p:txBody>
      </p:sp>
      <p:sp>
        <p:nvSpPr>
          <p:cNvPr id="223" name="Google Shape;223;p36"/>
          <p:cNvSpPr/>
          <p:nvPr/>
        </p:nvSpPr>
        <p:spPr>
          <a:xfrm>
            <a:off x="194400" y="2182950"/>
            <a:ext cx="777600" cy="777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6"/>
          <p:cNvSpPr/>
          <p:nvPr/>
        </p:nvSpPr>
        <p:spPr>
          <a:xfrm>
            <a:off x="5597100" y="777600"/>
            <a:ext cx="3086100" cy="150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EC2 Instance</a:t>
            </a:r>
            <a:endParaRPr/>
          </a:p>
        </p:txBody>
      </p:sp>
      <p:sp>
        <p:nvSpPr>
          <p:cNvPr id="225" name="Google Shape;225;p36"/>
          <p:cNvSpPr/>
          <p:nvPr/>
        </p:nvSpPr>
        <p:spPr>
          <a:xfrm>
            <a:off x="7589700" y="1762200"/>
            <a:ext cx="1093500" cy="5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Metadata</a:t>
            </a:r>
            <a:br>
              <a:rPr lang="en"/>
            </a:br>
            <a:r>
              <a:rPr lang="en"/>
              <a:t>Service</a:t>
            </a:r>
            <a:endParaRPr/>
          </a:p>
        </p:txBody>
      </p:sp>
      <p:sp>
        <p:nvSpPr>
          <p:cNvPr id="226" name="Google Shape;226;p36"/>
          <p:cNvSpPr txBox="1"/>
          <p:nvPr/>
        </p:nvSpPr>
        <p:spPr>
          <a:xfrm>
            <a:off x="931500" y="2474550"/>
            <a:ext cx="4625100" cy="5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GET /index?</a:t>
            </a:r>
            <a:r>
              <a:rPr lang="en">
                <a:latin typeface="Consolas"/>
                <a:ea typeface="Consolas"/>
                <a:cs typeface="Consolas"/>
                <a:sym typeface="Consolas"/>
              </a:rPr>
              <a:t>page=</a:t>
            </a:r>
            <a:r>
              <a:rPr lang="en">
                <a:highlight>
                  <a:srgbClr val="FAFAFA"/>
                </a:highlight>
                <a:latin typeface="Consolas"/>
                <a:ea typeface="Consolas"/>
                <a:cs typeface="Consolas"/>
                <a:sym typeface="Consolas"/>
              </a:rPr>
              <a:t>http://169.254.169.254/</a:t>
            </a:r>
            <a:r>
              <a:rPr lang="en">
                <a:latin typeface="Consolas"/>
                <a:ea typeface="Consolas"/>
                <a:cs typeface="Consolas"/>
                <a:sym typeface="Consolas"/>
              </a:rPr>
              <a:t>[...]</a:t>
            </a:r>
            <a:endParaRPr>
              <a:latin typeface="Consolas"/>
              <a:ea typeface="Consolas"/>
              <a:cs typeface="Consolas"/>
              <a:sym typeface="Consolas"/>
            </a:endParaRPr>
          </a:p>
        </p:txBody>
      </p:sp>
      <p:cxnSp>
        <p:nvCxnSpPr>
          <p:cNvPr id="227" name="Google Shape;227;p36"/>
          <p:cNvCxnSpPr>
            <a:stCxn id="223" idx="6"/>
            <a:endCxn id="228" idx="1"/>
          </p:cNvCxnSpPr>
          <p:nvPr/>
        </p:nvCxnSpPr>
        <p:spPr>
          <a:xfrm flipH="1" rot="10800000">
            <a:off x="972000" y="964050"/>
            <a:ext cx="4625100" cy="1607700"/>
          </a:xfrm>
          <a:prstGeom prst="straightConnector1">
            <a:avLst/>
          </a:prstGeom>
          <a:noFill/>
          <a:ln cap="flat" cmpd="sng" w="9525">
            <a:solidFill>
              <a:schemeClr val="dk2"/>
            </a:solidFill>
            <a:prstDash val="solid"/>
            <a:round/>
            <a:headEnd len="med" w="med" type="none"/>
            <a:tailEnd len="med" w="med" type="triangle"/>
          </a:ln>
        </p:spPr>
      </p:cxnSp>
      <p:sp>
        <p:nvSpPr>
          <p:cNvPr id="228" name="Google Shape;228;p36"/>
          <p:cNvSpPr/>
          <p:nvPr/>
        </p:nvSpPr>
        <p:spPr>
          <a:xfrm>
            <a:off x="5597100" y="777600"/>
            <a:ext cx="526500" cy="37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a:t>
            </a:r>
            <a:endParaRPr/>
          </a:p>
        </p:txBody>
      </p:sp>
      <p:sp>
        <p:nvSpPr>
          <p:cNvPr id="229" name="Google Shape;229;p36"/>
          <p:cNvSpPr txBox="1"/>
          <p:nvPr/>
        </p:nvSpPr>
        <p:spPr>
          <a:xfrm>
            <a:off x="5516100" y="502200"/>
            <a:ext cx="1474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35.238.163.103</a:t>
            </a:r>
            <a:endParaRPr>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7"/>
          <p:cNvSpPr/>
          <p:nvPr/>
        </p:nvSpPr>
        <p:spPr>
          <a:xfrm>
            <a:off x="1077300" y="4236300"/>
            <a:ext cx="1676700" cy="7776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AWS APIs</a:t>
            </a:r>
            <a:endParaRPr/>
          </a:p>
        </p:txBody>
      </p:sp>
      <p:sp>
        <p:nvSpPr>
          <p:cNvPr id="235" name="Google Shape;235;p37"/>
          <p:cNvSpPr/>
          <p:nvPr/>
        </p:nvSpPr>
        <p:spPr>
          <a:xfrm>
            <a:off x="194400" y="2182950"/>
            <a:ext cx="777600" cy="777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p:nvPr/>
        </p:nvSpPr>
        <p:spPr>
          <a:xfrm>
            <a:off x="5597100" y="777600"/>
            <a:ext cx="3086100" cy="150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EC2 Instance</a:t>
            </a:r>
            <a:endParaRPr/>
          </a:p>
        </p:txBody>
      </p:sp>
      <p:sp>
        <p:nvSpPr>
          <p:cNvPr id="237" name="Google Shape;237;p37"/>
          <p:cNvSpPr/>
          <p:nvPr/>
        </p:nvSpPr>
        <p:spPr>
          <a:xfrm>
            <a:off x="7589700" y="1762200"/>
            <a:ext cx="1093500" cy="5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Metadata</a:t>
            </a:r>
            <a:br>
              <a:rPr lang="en"/>
            </a:br>
            <a:r>
              <a:rPr lang="en"/>
              <a:t>Service</a:t>
            </a:r>
            <a:endParaRPr/>
          </a:p>
        </p:txBody>
      </p:sp>
      <p:cxnSp>
        <p:nvCxnSpPr>
          <p:cNvPr id="238" name="Google Shape;238;p37"/>
          <p:cNvCxnSpPr>
            <a:stCxn id="235" idx="6"/>
            <a:endCxn id="239" idx="1"/>
          </p:cNvCxnSpPr>
          <p:nvPr/>
        </p:nvCxnSpPr>
        <p:spPr>
          <a:xfrm flipH="1" rot="10800000">
            <a:off x="972000" y="964050"/>
            <a:ext cx="4625100" cy="160770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37"/>
          <p:cNvCxnSpPr>
            <a:stCxn id="239" idx="3"/>
            <a:endCxn id="237" idx="0"/>
          </p:cNvCxnSpPr>
          <p:nvPr/>
        </p:nvCxnSpPr>
        <p:spPr>
          <a:xfrm>
            <a:off x="6123600" y="963900"/>
            <a:ext cx="2013000" cy="798300"/>
          </a:xfrm>
          <a:prstGeom prst="straightConnector1">
            <a:avLst/>
          </a:prstGeom>
          <a:noFill/>
          <a:ln cap="flat" cmpd="sng" w="9525">
            <a:solidFill>
              <a:schemeClr val="dk2"/>
            </a:solidFill>
            <a:prstDash val="solid"/>
            <a:round/>
            <a:headEnd len="med" w="med" type="none"/>
            <a:tailEnd len="med" w="med" type="triangle"/>
          </a:ln>
        </p:spPr>
      </p:cxnSp>
      <p:sp>
        <p:nvSpPr>
          <p:cNvPr id="239" name="Google Shape;239;p37"/>
          <p:cNvSpPr/>
          <p:nvPr/>
        </p:nvSpPr>
        <p:spPr>
          <a:xfrm>
            <a:off x="5597100" y="777600"/>
            <a:ext cx="526500" cy="37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a:t>
            </a:r>
            <a:endParaRPr/>
          </a:p>
        </p:txBody>
      </p:sp>
      <p:sp>
        <p:nvSpPr>
          <p:cNvPr id="241" name="Google Shape;241;p37"/>
          <p:cNvSpPr txBox="1"/>
          <p:nvPr/>
        </p:nvSpPr>
        <p:spPr>
          <a:xfrm>
            <a:off x="5597100" y="1176750"/>
            <a:ext cx="30861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CCCCCC"/>
                </a:highlight>
                <a:latin typeface="Consolas"/>
                <a:ea typeface="Consolas"/>
                <a:cs typeface="Consolas"/>
                <a:sym typeface="Consolas"/>
              </a:rPr>
              <a:t>http://169.254.169.254/[...]</a:t>
            </a:r>
            <a:endParaRPr>
              <a:highlight>
                <a:srgbClr val="CCCCCC"/>
              </a:highlight>
              <a:latin typeface="Consolas"/>
              <a:ea typeface="Consolas"/>
              <a:cs typeface="Consolas"/>
              <a:sym typeface="Consolas"/>
            </a:endParaRPr>
          </a:p>
        </p:txBody>
      </p:sp>
      <p:sp>
        <p:nvSpPr>
          <p:cNvPr id="242" name="Google Shape;242;p37"/>
          <p:cNvSpPr txBox="1"/>
          <p:nvPr/>
        </p:nvSpPr>
        <p:spPr>
          <a:xfrm>
            <a:off x="931500" y="2474550"/>
            <a:ext cx="4625100" cy="5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GET /index?page=</a:t>
            </a:r>
            <a:r>
              <a:rPr lang="en">
                <a:highlight>
                  <a:srgbClr val="FAFAFA"/>
                </a:highlight>
                <a:latin typeface="Consolas"/>
                <a:ea typeface="Consolas"/>
                <a:cs typeface="Consolas"/>
                <a:sym typeface="Consolas"/>
              </a:rPr>
              <a:t>http://169.254.169.254/</a:t>
            </a:r>
            <a:r>
              <a:rPr lang="en">
                <a:latin typeface="Consolas"/>
                <a:ea typeface="Consolas"/>
                <a:cs typeface="Consolas"/>
                <a:sym typeface="Consolas"/>
              </a:rPr>
              <a:t>[...]</a:t>
            </a:r>
            <a:endParaRPr>
              <a:latin typeface="Consolas"/>
              <a:ea typeface="Consolas"/>
              <a:cs typeface="Consolas"/>
              <a:sym typeface="Consolas"/>
            </a:endParaRPr>
          </a:p>
        </p:txBody>
      </p:sp>
      <p:sp>
        <p:nvSpPr>
          <p:cNvPr id="243" name="Google Shape;243;p37"/>
          <p:cNvSpPr txBox="1"/>
          <p:nvPr/>
        </p:nvSpPr>
        <p:spPr>
          <a:xfrm>
            <a:off x="5516100" y="502200"/>
            <a:ext cx="1474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35.238.163.103</a:t>
            </a:r>
            <a:endParaRPr>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8"/>
          <p:cNvSpPr/>
          <p:nvPr/>
        </p:nvSpPr>
        <p:spPr>
          <a:xfrm>
            <a:off x="1077300" y="4236300"/>
            <a:ext cx="1676700" cy="7776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AWS APIs</a:t>
            </a:r>
            <a:endParaRPr/>
          </a:p>
        </p:txBody>
      </p:sp>
      <p:sp>
        <p:nvSpPr>
          <p:cNvPr id="249" name="Google Shape;249;p38"/>
          <p:cNvSpPr/>
          <p:nvPr/>
        </p:nvSpPr>
        <p:spPr>
          <a:xfrm>
            <a:off x="194400" y="2182950"/>
            <a:ext cx="777600" cy="777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8"/>
          <p:cNvSpPr/>
          <p:nvPr/>
        </p:nvSpPr>
        <p:spPr>
          <a:xfrm>
            <a:off x="5597100" y="777600"/>
            <a:ext cx="3086100" cy="150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EC2 Instance</a:t>
            </a:r>
            <a:endParaRPr/>
          </a:p>
        </p:txBody>
      </p:sp>
      <p:sp>
        <p:nvSpPr>
          <p:cNvPr id="251" name="Google Shape;251;p38"/>
          <p:cNvSpPr/>
          <p:nvPr/>
        </p:nvSpPr>
        <p:spPr>
          <a:xfrm>
            <a:off x="7589700" y="1762200"/>
            <a:ext cx="1093500" cy="5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Metadata</a:t>
            </a:r>
            <a:br>
              <a:rPr lang="en"/>
            </a:br>
            <a:r>
              <a:rPr lang="en"/>
              <a:t>Service</a:t>
            </a:r>
            <a:endParaRPr/>
          </a:p>
        </p:txBody>
      </p:sp>
      <p:cxnSp>
        <p:nvCxnSpPr>
          <p:cNvPr id="252" name="Google Shape;252;p38"/>
          <p:cNvCxnSpPr>
            <a:stCxn id="249" idx="6"/>
            <a:endCxn id="253" idx="1"/>
          </p:cNvCxnSpPr>
          <p:nvPr/>
        </p:nvCxnSpPr>
        <p:spPr>
          <a:xfrm flipH="1" rot="10800000">
            <a:off x="972000" y="964050"/>
            <a:ext cx="4625100" cy="1607700"/>
          </a:xfrm>
          <a:prstGeom prst="straightConnector1">
            <a:avLst/>
          </a:prstGeom>
          <a:noFill/>
          <a:ln cap="flat" cmpd="sng" w="9525">
            <a:solidFill>
              <a:schemeClr val="dk2"/>
            </a:solidFill>
            <a:prstDash val="solid"/>
            <a:round/>
            <a:headEnd len="med" w="med" type="none"/>
            <a:tailEnd len="med" w="med" type="triangle"/>
          </a:ln>
        </p:spPr>
      </p:cxnSp>
      <p:sp>
        <p:nvSpPr>
          <p:cNvPr id="253" name="Google Shape;253;p38"/>
          <p:cNvSpPr/>
          <p:nvPr/>
        </p:nvSpPr>
        <p:spPr>
          <a:xfrm>
            <a:off x="5597100" y="777600"/>
            <a:ext cx="526500" cy="37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a:t>
            </a:r>
            <a:endParaRPr/>
          </a:p>
        </p:txBody>
      </p:sp>
      <p:cxnSp>
        <p:nvCxnSpPr>
          <p:cNvPr id="254" name="Google Shape;254;p38"/>
          <p:cNvCxnSpPr>
            <a:stCxn id="251" idx="0"/>
            <a:endCxn id="253" idx="3"/>
          </p:cNvCxnSpPr>
          <p:nvPr/>
        </p:nvCxnSpPr>
        <p:spPr>
          <a:xfrm rot="10800000">
            <a:off x="6123450" y="963900"/>
            <a:ext cx="2013000" cy="798300"/>
          </a:xfrm>
          <a:prstGeom prst="straightConnector1">
            <a:avLst/>
          </a:prstGeom>
          <a:noFill/>
          <a:ln cap="flat" cmpd="sng" w="9525">
            <a:solidFill>
              <a:schemeClr val="dk2"/>
            </a:solidFill>
            <a:prstDash val="solid"/>
            <a:round/>
            <a:headEnd len="med" w="med" type="none"/>
            <a:tailEnd len="med" w="med" type="triangle"/>
          </a:ln>
        </p:spPr>
      </p:cxnSp>
      <p:sp>
        <p:nvSpPr>
          <p:cNvPr id="255" name="Google Shape;255;p38"/>
          <p:cNvSpPr txBox="1"/>
          <p:nvPr/>
        </p:nvSpPr>
        <p:spPr>
          <a:xfrm>
            <a:off x="5597100" y="1085850"/>
            <a:ext cx="3345300" cy="10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383A42"/>
                </a:solidFill>
                <a:highlight>
                  <a:srgbClr val="FAFAFA"/>
                </a:highlight>
                <a:latin typeface="Consolas"/>
                <a:ea typeface="Consolas"/>
                <a:cs typeface="Consolas"/>
                <a:sym typeface="Consolas"/>
              </a:rPr>
              <a:t>{</a:t>
            </a:r>
            <a:endParaRPr sz="6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None/>
            </a:pPr>
            <a:r>
              <a:rPr lang="en" sz="600">
                <a:solidFill>
                  <a:srgbClr val="383A42"/>
                </a:solidFill>
                <a:highlight>
                  <a:srgbClr val="FAFAFA"/>
                </a:highlight>
                <a:latin typeface="Consolas"/>
                <a:ea typeface="Consolas"/>
                <a:cs typeface="Consolas"/>
                <a:sym typeface="Consolas"/>
              </a:rPr>
              <a:t>  </a:t>
            </a:r>
            <a:r>
              <a:rPr lang="en" sz="600">
                <a:solidFill>
                  <a:srgbClr val="986801"/>
                </a:solidFill>
                <a:latin typeface="Consolas"/>
                <a:ea typeface="Consolas"/>
                <a:cs typeface="Consolas"/>
                <a:sym typeface="Consolas"/>
              </a:rPr>
              <a:t>"Code"</a:t>
            </a:r>
            <a:r>
              <a:rPr lang="en" sz="600">
                <a:solidFill>
                  <a:srgbClr val="383A42"/>
                </a:solidFill>
                <a:highlight>
                  <a:srgbClr val="FAFAFA"/>
                </a:highlight>
                <a:latin typeface="Consolas"/>
                <a:ea typeface="Consolas"/>
                <a:cs typeface="Consolas"/>
                <a:sym typeface="Consolas"/>
              </a:rPr>
              <a:t> : </a:t>
            </a:r>
            <a:r>
              <a:rPr lang="en" sz="600">
                <a:solidFill>
                  <a:srgbClr val="50A14F"/>
                </a:solidFill>
                <a:latin typeface="Consolas"/>
                <a:ea typeface="Consolas"/>
                <a:cs typeface="Consolas"/>
                <a:sym typeface="Consolas"/>
              </a:rPr>
              <a:t>"Success"</a:t>
            </a:r>
            <a:r>
              <a:rPr lang="en" sz="600">
                <a:solidFill>
                  <a:srgbClr val="383A42"/>
                </a:solidFill>
                <a:highlight>
                  <a:srgbClr val="FAFAFA"/>
                </a:highlight>
                <a:latin typeface="Consolas"/>
                <a:ea typeface="Consolas"/>
                <a:cs typeface="Consolas"/>
                <a:sym typeface="Consolas"/>
              </a:rPr>
              <a:t>,</a:t>
            </a:r>
            <a:endParaRPr sz="6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None/>
            </a:pPr>
            <a:r>
              <a:rPr lang="en" sz="600">
                <a:solidFill>
                  <a:srgbClr val="383A42"/>
                </a:solidFill>
                <a:highlight>
                  <a:srgbClr val="FAFAFA"/>
                </a:highlight>
                <a:latin typeface="Consolas"/>
                <a:ea typeface="Consolas"/>
                <a:cs typeface="Consolas"/>
                <a:sym typeface="Consolas"/>
              </a:rPr>
              <a:t>  </a:t>
            </a:r>
            <a:r>
              <a:rPr lang="en" sz="600">
                <a:solidFill>
                  <a:srgbClr val="986801"/>
                </a:solidFill>
                <a:latin typeface="Consolas"/>
                <a:ea typeface="Consolas"/>
                <a:cs typeface="Consolas"/>
                <a:sym typeface="Consolas"/>
              </a:rPr>
              <a:t>"LastUpdated"</a:t>
            </a:r>
            <a:r>
              <a:rPr lang="en" sz="600">
                <a:solidFill>
                  <a:srgbClr val="383A42"/>
                </a:solidFill>
                <a:highlight>
                  <a:srgbClr val="FAFAFA"/>
                </a:highlight>
                <a:latin typeface="Consolas"/>
                <a:ea typeface="Consolas"/>
                <a:cs typeface="Consolas"/>
                <a:sym typeface="Consolas"/>
              </a:rPr>
              <a:t> : </a:t>
            </a:r>
            <a:r>
              <a:rPr lang="en" sz="600">
                <a:solidFill>
                  <a:srgbClr val="50A14F"/>
                </a:solidFill>
                <a:latin typeface="Consolas"/>
                <a:ea typeface="Consolas"/>
                <a:cs typeface="Consolas"/>
                <a:sym typeface="Consolas"/>
              </a:rPr>
              <a:t>"2012-04-26T16:39:16Z"</a:t>
            </a:r>
            <a:r>
              <a:rPr lang="en" sz="600">
                <a:solidFill>
                  <a:srgbClr val="383A42"/>
                </a:solidFill>
                <a:highlight>
                  <a:srgbClr val="FAFAFA"/>
                </a:highlight>
                <a:latin typeface="Consolas"/>
                <a:ea typeface="Consolas"/>
                <a:cs typeface="Consolas"/>
                <a:sym typeface="Consolas"/>
              </a:rPr>
              <a:t>,</a:t>
            </a:r>
            <a:endParaRPr sz="6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None/>
            </a:pPr>
            <a:r>
              <a:rPr lang="en" sz="600">
                <a:solidFill>
                  <a:srgbClr val="383A42"/>
                </a:solidFill>
                <a:highlight>
                  <a:srgbClr val="FAFAFA"/>
                </a:highlight>
                <a:latin typeface="Consolas"/>
                <a:ea typeface="Consolas"/>
                <a:cs typeface="Consolas"/>
                <a:sym typeface="Consolas"/>
              </a:rPr>
              <a:t>  </a:t>
            </a:r>
            <a:r>
              <a:rPr lang="en" sz="600">
                <a:solidFill>
                  <a:srgbClr val="986801"/>
                </a:solidFill>
                <a:latin typeface="Consolas"/>
                <a:ea typeface="Consolas"/>
                <a:cs typeface="Consolas"/>
                <a:sym typeface="Consolas"/>
              </a:rPr>
              <a:t>"Type"</a:t>
            </a:r>
            <a:r>
              <a:rPr lang="en" sz="600">
                <a:solidFill>
                  <a:srgbClr val="383A42"/>
                </a:solidFill>
                <a:highlight>
                  <a:srgbClr val="FAFAFA"/>
                </a:highlight>
                <a:latin typeface="Consolas"/>
                <a:ea typeface="Consolas"/>
                <a:cs typeface="Consolas"/>
                <a:sym typeface="Consolas"/>
              </a:rPr>
              <a:t> : </a:t>
            </a:r>
            <a:r>
              <a:rPr lang="en" sz="600">
                <a:solidFill>
                  <a:srgbClr val="50A14F"/>
                </a:solidFill>
                <a:latin typeface="Consolas"/>
                <a:ea typeface="Consolas"/>
                <a:cs typeface="Consolas"/>
                <a:sym typeface="Consolas"/>
              </a:rPr>
              <a:t>"AWS-HMAC"</a:t>
            </a:r>
            <a:r>
              <a:rPr lang="en" sz="600">
                <a:solidFill>
                  <a:srgbClr val="383A42"/>
                </a:solidFill>
                <a:highlight>
                  <a:srgbClr val="FAFAFA"/>
                </a:highlight>
                <a:latin typeface="Consolas"/>
                <a:ea typeface="Consolas"/>
                <a:cs typeface="Consolas"/>
                <a:sym typeface="Consolas"/>
              </a:rPr>
              <a:t>,</a:t>
            </a:r>
            <a:endParaRPr sz="6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None/>
            </a:pPr>
            <a:r>
              <a:rPr lang="en" sz="600">
                <a:solidFill>
                  <a:srgbClr val="383A42"/>
                </a:solidFill>
                <a:highlight>
                  <a:srgbClr val="FAFAFA"/>
                </a:highlight>
                <a:latin typeface="Consolas"/>
                <a:ea typeface="Consolas"/>
                <a:cs typeface="Consolas"/>
                <a:sym typeface="Consolas"/>
              </a:rPr>
              <a:t>  </a:t>
            </a:r>
            <a:r>
              <a:rPr lang="en" sz="600">
                <a:solidFill>
                  <a:srgbClr val="986801"/>
                </a:solidFill>
                <a:latin typeface="Consolas"/>
                <a:ea typeface="Consolas"/>
                <a:cs typeface="Consolas"/>
                <a:sym typeface="Consolas"/>
              </a:rPr>
              <a:t>"AccessKeyId"</a:t>
            </a:r>
            <a:r>
              <a:rPr lang="en" sz="600">
                <a:solidFill>
                  <a:srgbClr val="383A42"/>
                </a:solidFill>
                <a:highlight>
                  <a:srgbClr val="FAFAFA"/>
                </a:highlight>
                <a:latin typeface="Consolas"/>
                <a:ea typeface="Consolas"/>
                <a:cs typeface="Consolas"/>
                <a:sym typeface="Consolas"/>
              </a:rPr>
              <a:t> : </a:t>
            </a:r>
            <a:r>
              <a:rPr lang="en" sz="600">
                <a:solidFill>
                  <a:srgbClr val="50A14F"/>
                </a:solidFill>
                <a:latin typeface="Consolas"/>
                <a:ea typeface="Consolas"/>
                <a:cs typeface="Consolas"/>
                <a:sym typeface="Consolas"/>
              </a:rPr>
              <a:t>"ASIAIOSFODNN7EXAMPLE"</a:t>
            </a:r>
            <a:r>
              <a:rPr lang="en" sz="600">
                <a:solidFill>
                  <a:srgbClr val="383A42"/>
                </a:solidFill>
                <a:highlight>
                  <a:srgbClr val="FAFAFA"/>
                </a:highlight>
                <a:latin typeface="Consolas"/>
                <a:ea typeface="Consolas"/>
                <a:cs typeface="Consolas"/>
                <a:sym typeface="Consolas"/>
              </a:rPr>
              <a:t>,</a:t>
            </a:r>
            <a:endParaRPr sz="6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None/>
            </a:pPr>
            <a:r>
              <a:rPr lang="en" sz="600">
                <a:solidFill>
                  <a:srgbClr val="383A42"/>
                </a:solidFill>
                <a:highlight>
                  <a:srgbClr val="FAFAFA"/>
                </a:highlight>
                <a:latin typeface="Consolas"/>
                <a:ea typeface="Consolas"/>
                <a:cs typeface="Consolas"/>
                <a:sym typeface="Consolas"/>
              </a:rPr>
              <a:t>  </a:t>
            </a:r>
            <a:r>
              <a:rPr lang="en" sz="600">
                <a:solidFill>
                  <a:srgbClr val="986801"/>
                </a:solidFill>
                <a:latin typeface="Consolas"/>
                <a:ea typeface="Consolas"/>
                <a:cs typeface="Consolas"/>
                <a:sym typeface="Consolas"/>
              </a:rPr>
              <a:t>"SecretAccessKey"</a:t>
            </a:r>
            <a:r>
              <a:rPr lang="en" sz="600">
                <a:solidFill>
                  <a:srgbClr val="383A42"/>
                </a:solidFill>
                <a:highlight>
                  <a:srgbClr val="FAFAFA"/>
                </a:highlight>
                <a:latin typeface="Consolas"/>
                <a:ea typeface="Consolas"/>
                <a:cs typeface="Consolas"/>
                <a:sym typeface="Consolas"/>
              </a:rPr>
              <a:t> : </a:t>
            </a:r>
            <a:r>
              <a:rPr lang="en" sz="600">
                <a:solidFill>
                  <a:srgbClr val="50A14F"/>
                </a:solidFill>
                <a:latin typeface="Consolas"/>
                <a:ea typeface="Consolas"/>
                <a:cs typeface="Consolas"/>
                <a:sym typeface="Consolas"/>
              </a:rPr>
              <a:t>"wJalrXUtnFEMI/K7MDENG/bPxRfiCYEXAMPLEKEY"</a:t>
            </a:r>
            <a:r>
              <a:rPr lang="en" sz="600">
                <a:solidFill>
                  <a:srgbClr val="383A42"/>
                </a:solidFill>
                <a:highlight>
                  <a:srgbClr val="FAFAFA"/>
                </a:highlight>
                <a:latin typeface="Consolas"/>
                <a:ea typeface="Consolas"/>
                <a:cs typeface="Consolas"/>
                <a:sym typeface="Consolas"/>
              </a:rPr>
              <a:t>,</a:t>
            </a:r>
            <a:endParaRPr sz="6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None/>
            </a:pPr>
            <a:r>
              <a:rPr lang="en" sz="600">
                <a:solidFill>
                  <a:srgbClr val="383A42"/>
                </a:solidFill>
                <a:highlight>
                  <a:srgbClr val="FAFAFA"/>
                </a:highlight>
                <a:latin typeface="Consolas"/>
                <a:ea typeface="Consolas"/>
                <a:cs typeface="Consolas"/>
                <a:sym typeface="Consolas"/>
              </a:rPr>
              <a:t>  </a:t>
            </a:r>
            <a:r>
              <a:rPr lang="en" sz="600">
                <a:solidFill>
                  <a:srgbClr val="986801"/>
                </a:solidFill>
                <a:latin typeface="Consolas"/>
                <a:ea typeface="Consolas"/>
                <a:cs typeface="Consolas"/>
                <a:sym typeface="Consolas"/>
              </a:rPr>
              <a:t>"Token"</a:t>
            </a:r>
            <a:r>
              <a:rPr lang="en" sz="600">
                <a:solidFill>
                  <a:srgbClr val="383A42"/>
                </a:solidFill>
                <a:highlight>
                  <a:srgbClr val="FAFAFA"/>
                </a:highlight>
                <a:latin typeface="Consolas"/>
                <a:ea typeface="Consolas"/>
                <a:cs typeface="Consolas"/>
                <a:sym typeface="Consolas"/>
              </a:rPr>
              <a:t> : </a:t>
            </a:r>
            <a:r>
              <a:rPr lang="en" sz="600">
                <a:solidFill>
                  <a:srgbClr val="50A14F"/>
                </a:solidFill>
                <a:latin typeface="Consolas"/>
                <a:ea typeface="Consolas"/>
                <a:cs typeface="Consolas"/>
                <a:sym typeface="Consolas"/>
              </a:rPr>
              <a:t>"</a:t>
            </a:r>
            <a:r>
              <a:rPr i="1" lang="en" sz="600">
                <a:solidFill>
                  <a:srgbClr val="50A14F"/>
                </a:solidFill>
                <a:latin typeface="Consolas"/>
                <a:ea typeface="Consolas"/>
                <a:cs typeface="Consolas"/>
                <a:sym typeface="Consolas"/>
              </a:rPr>
              <a:t>token</a:t>
            </a:r>
            <a:r>
              <a:rPr lang="en" sz="600">
                <a:solidFill>
                  <a:srgbClr val="50A14F"/>
                </a:solidFill>
                <a:latin typeface="Consolas"/>
                <a:ea typeface="Consolas"/>
                <a:cs typeface="Consolas"/>
                <a:sym typeface="Consolas"/>
              </a:rPr>
              <a:t>"</a:t>
            </a:r>
            <a:r>
              <a:rPr lang="en" sz="600">
                <a:solidFill>
                  <a:srgbClr val="383A42"/>
                </a:solidFill>
                <a:highlight>
                  <a:srgbClr val="FAFAFA"/>
                </a:highlight>
                <a:latin typeface="Consolas"/>
                <a:ea typeface="Consolas"/>
                <a:cs typeface="Consolas"/>
                <a:sym typeface="Consolas"/>
              </a:rPr>
              <a:t>,</a:t>
            </a:r>
            <a:endParaRPr sz="6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None/>
            </a:pPr>
            <a:r>
              <a:rPr lang="en" sz="600">
                <a:solidFill>
                  <a:srgbClr val="383A42"/>
                </a:solidFill>
                <a:highlight>
                  <a:srgbClr val="FAFAFA"/>
                </a:highlight>
                <a:latin typeface="Consolas"/>
                <a:ea typeface="Consolas"/>
                <a:cs typeface="Consolas"/>
                <a:sym typeface="Consolas"/>
              </a:rPr>
              <a:t>  </a:t>
            </a:r>
            <a:r>
              <a:rPr lang="en" sz="600">
                <a:solidFill>
                  <a:srgbClr val="986801"/>
                </a:solidFill>
                <a:latin typeface="Consolas"/>
                <a:ea typeface="Consolas"/>
                <a:cs typeface="Consolas"/>
                <a:sym typeface="Consolas"/>
              </a:rPr>
              <a:t>"Expiration"</a:t>
            </a:r>
            <a:r>
              <a:rPr lang="en" sz="600">
                <a:solidFill>
                  <a:srgbClr val="383A42"/>
                </a:solidFill>
                <a:highlight>
                  <a:srgbClr val="FAFAFA"/>
                </a:highlight>
                <a:latin typeface="Consolas"/>
                <a:ea typeface="Consolas"/>
                <a:cs typeface="Consolas"/>
                <a:sym typeface="Consolas"/>
              </a:rPr>
              <a:t> : </a:t>
            </a:r>
            <a:r>
              <a:rPr lang="en" sz="600">
                <a:solidFill>
                  <a:srgbClr val="50A14F"/>
                </a:solidFill>
                <a:latin typeface="Consolas"/>
                <a:ea typeface="Consolas"/>
                <a:cs typeface="Consolas"/>
                <a:sym typeface="Consolas"/>
              </a:rPr>
              <a:t>"2017-05-17T15:09:54Z"</a:t>
            </a:r>
            <a:endParaRPr sz="6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None/>
            </a:pPr>
            <a:r>
              <a:rPr lang="en" sz="600">
                <a:solidFill>
                  <a:srgbClr val="383A42"/>
                </a:solidFill>
                <a:highlight>
                  <a:srgbClr val="FAFAFA"/>
                </a:highlight>
                <a:latin typeface="Consolas"/>
                <a:ea typeface="Consolas"/>
                <a:cs typeface="Consolas"/>
                <a:sym typeface="Consolas"/>
              </a:rPr>
              <a:t>}</a:t>
            </a:r>
            <a:endParaRPr sz="600"/>
          </a:p>
        </p:txBody>
      </p:sp>
      <p:sp>
        <p:nvSpPr>
          <p:cNvPr id="256" name="Google Shape;256;p38"/>
          <p:cNvSpPr txBox="1"/>
          <p:nvPr/>
        </p:nvSpPr>
        <p:spPr>
          <a:xfrm>
            <a:off x="931500" y="2474550"/>
            <a:ext cx="4625100" cy="5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GET /index?page=</a:t>
            </a:r>
            <a:r>
              <a:rPr lang="en">
                <a:highlight>
                  <a:srgbClr val="FAFAFA"/>
                </a:highlight>
                <a:latin typeface="Consolas"/>
                <a:ea typeface="Consolas"/>
                <a:cs typeface="Consolas"/>
                <a:sym typeface="Consolas"/>
              </a:rPr>
              <a:t>http://169.254.169.254/</a:t>
            </a:r>
            <a:r>
              <a:rPr lang="en">
                <a:latin typeface="Consolas"/>
                <a:ea typeface="Consolas"/>
                <a:cs typeface="Consolas"/>
                <a:sym typeface="Consolas"/>
              </a:rPr>
              <a:t>[...]</a:t>
            </a:r>
            <a:endParaRPr>
              <a:latin typeface="Consolas"/>
              <a:ea typeface="Consolas"/>
              <a:cs typeface="Consolas"/>
              <a:sym typeface="Consolas"/>
            </a:endParaRPr>
          </a:p>
        </p:txBody>
      </p:sp>
      <p:sp>
        <p:nvSpPr>
          <p:cNvPr id="257" name="Google Shape;257;p38"/>
          <p:cNvSpPr txBox="1"/>
          <p:nvPr/>
        </p:nvSpPr>
        <p:spPr>
          <a:xfrm>
            <a:off x="5516100" y="502200"/>
            <a:ext cx="1474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35.238.163.103</a:t>
            </a:r>
            <a:endParaRPr>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p:nvPr/>
        </p:nvSpPr>
        <p:spPr>
          <a:xfrm>
            <a:off x="1077300" y="4236300"/>
            <a:ext cx="1676700" cy="7776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AWS APIs</a:t>
            </a:r>
            <a:endParaRPr/>
          </a:p>
        </p:txBody>
      </p:sp>
      <p:sp>
        <p:nvSpPr>
          <p:cNvPr id="263" name="Google Shape;263;p39"/>
          <p:cNvSpPr/>
          <p:nvPr/>
        </p:nvSpPr>
        <p:spPr>
          <a:xfrm>
            <a:off x="194400" y="2182950"/>
            <a:ext cx="777600" cy="777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p:nvPr/>
        </p:nvSpPr>
        <p:spPr>
          <a:xfrm>
            <a:off x="5597100" y="777600"/>
            <a:ext cx="3086100" cy="150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EC2 Instance</a:t>
            </a:r>
            <a:endParaRPr/>
          </a:p>
        </p:txBody>
      </p:sp>
      <p:sp>
        <p:nvSpPr>
          <p:cNvPr id="265" name="Google Shape;265;p39"/>
          <p:cNvSpPr/>
          <p:nvPr/>
        </p:nvSpPr>
        <p:spPr>
          <a:xfrm>
            <a:off x="7589700" y="1762200"/>
            <a:ext cx="1093500" cy="5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Metadata</a:t>
            </a:r>
            <a:br>
              <a:rPr lang="en"/>
            </a:br>
            <a:r>
              <a:rPr lang="en"/>
              <a:t>Service</a:t>
            </a:r>
            <a:endParaRPr/>
          </a:p>
        </p:txBody>
      </p:sp>
      <p:sp>
        <p:nvSpPr>
          <p:cNvPr id="266" name="Google Shape;266;p39"/>
          <p:cNvSpPr/>
          <p:nvPr/>
        </p:nvSpPr>
        <p:spPr>
          <a:xfrm>
            <a:off x="5597100" y="777600"/>
            <a:ext cx="526500" cy="37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a:t>
            </a:r>
            <a:endParaRPr/>
          </a:p>
        </p:txBody>
      </p:sp>
      <p:sp>
        <p:nvSpPr>
          <p:cNvPr id="267" name="Google Shape;267;p39"/>
          <p:cNvSpPr txBox="1"/>
          <p:nvPr/>
        </p:nvSpPr>
        <p:spPr>
          <a:xfrm>
            <a:off x="1372950" y="2425950"/>
            <a:ext cx="3823200" cy="12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383A42"/>
                </a:solidFill>
                <a:highlight>
                  <a:srgbClr val="FAFAFA"/>
                </a:highlight>
                <a:latin typeface="Consolas"/>
                <a:ea typeface="Consolas"/>
                <a:cs typeface="Consolas"/>
                <a:sym typeface="Consolas"/>
              </a:rPr>
              <a:t>{</a:t>
            </a:r>
            <a:endParaRPr sz="8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383A42"/>
                </a:solidFill>
                <a:highlight>
                  <a:srgbClr val="FAFAFA"/>
                </a:highlight>
                <a:latin typeface="Consolas"/>
                <a:ea typeface="Consolas"/>
                <a:cs typeface="Consolas"/>
                <a:sym typeface="Consolas"/>
              </a:rPr>
              <a:t>  </a:t>
            </a:r>
            <a:r>
              <a:rPr lang="en" sz="800">
                <a:solidFill>
                  <a:srgbClr val="986801"/>
                </a:solidFill>
                <a:latin typeface="Consolas"/>
                <a:ea typeface="Consolas"/>
                <a:cs typeface="Consolas"/>
                <a:sym typeface="Consolas"/>
              </a:rPr>
              <a:t>"Code"</a:t>
            </a:r>
            <a:r>
              <a:rPr lang="en" sz="800">
                <a:solidFill>
                  <a:srgbClr val="383A42"/>
                </a:solidFill>
                <a:highlight>
                  <a:srgbClr val="FAFAFA"/>
                </a:highlight>
                <a:latin typeface="Consolas"/>
                <a:ea typeface="Consolas"/>
                <a:cs typeface="Consolas"/>
                <a:sym typeface="Consolas"/>
              </a:rPr>
              <a:t> : </a:t>
            </a:r>
            <a:r>
              <a:rPr lang="en" sz="800">
                <a:solidFill>
                  <a:srgbClr val="50A14F"/>
                </a:solidFill>
                <a:latin typeface="Consolas"/>
                <a:ea typeface="Consolas"/>
                <a:cs typeface="Consolas"/>
                <a:sym typeface="Consolas"/>
              </a:rPr>
              <a:t>"Success"</a:t>
            </a:r>
            <a:r>
              <a:rPr lang="en" sz="800">
                <a:solidFill>
                  <a:srgbClr val="383A42"/>
                </a:solidFill>
                <a:highlight>
                  <a:srgbClr val="FAFAFA"/>
                </a:highlight>
                <a:latin typeface="Consolas"/>
                <a:ea typeface="Consolas"/>
                <a:cs typeface="Consolas"/>
                <a:sym typeface="Consolas"/>
              </a:rPr>
              <a:t>,</a:t>
            </a:r>
            <a:endParaRPr sz="8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383A42"/>
                </a:solidFill>
                <a:highlight>
                  <a:srgbClr val="FAFAFA"/>
                </a:highlight>
                <a:latin typeface="Consolas"/>
                <a:ea typeface="Consolas"/>
                <a:cs typeface="Consolas"/>
                <a:sym typeface="Consolas"/>
              </a:rPr>
              <a:t>  </a:t>
            </a:r>
            <a:r>
              <a:rPr lang="en" sz="800">
                <a:solidFill>
                  <a:srgbClr val="986801"/>
                </a:solidFill>
                <a:latin typeface="Consolas"/>
                <a:ea typeface="Consolas"/>
                <a:cs typeface="Consolas"/>
                <a:sym typeface="Consolas"/>
              </a:rPr>
              <a:t>"LastUpdated"</a:t>
            </a:r>
            <a:r>
              <a:rPr lang="en" sz="800">
                <a:solidFill>
                  <a:srgbClr val="383A42"/>
                </a:solidFill>
                <a:highlight>
                  <a:srgbClr val="FAFAFA"/>
                </a:highlight>
                <a:latin typeface="Consolas"/>
                <a:ea typeface="Consolas"/>
                <a:cs typeface="Consolas"/>
                <a:sym typeface="Consolas"/>
              </a:rPr>
              <a:t> : </a:t>
            </a:r>
            <a:r>
              <a:rPr lang="en" sz="800">
                <a:solidFill>
                  <a:srgbClr val="50A14F"/>
                </a:solidFill>
                <a:latin typeface="Consolas"/>
                <a:ea typeface="Consolas"/>
                <a:cs typeface="Consolas"/>
                <a:sym typeface="Consolas"/>
              </a:rPr>
              <a:t>"2012-04-26T16:39:16Z"</a:t>
            </a:r>
            <a:r>
              <a:rPr lang="en" sz="800">
                <a:solidFill>
                  <a:srgbClr val="383A42"/>
                </a:solidFill>
                <a:highlight>
                  <a:srgbClr val="FAFAFA"/>
                </a:highlight>
                <a:latin typeface="Consolas"/>
                <a:ea typeface="Consolas"/>
                <a:cs typeface="Consolas"/>
                <a:sym typeface="Consolas"/>
              </a:rPr>
              <a:t>,</a:t>
            </a:r>
            <a:endParaRPr sz="8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383A42"/>
                </a:solidFill>
                <a:highlight>
                  <a:srgbClr val="FAFAFA"/>
                </a:highlight>
                <a:latin typeface="Consolas"/>
                <a:ea typeface="Consolas"/>
                <a:cs typeface="Consolas"/>
                <a:sym typeface="Consolas"/>
              </a:rPr>
              <a:t>  </a:t>
            </a:r>
            <a:r>
              <a:rPr lang="en" sz="800">
                <a:solidFill>
                  <a:srgbClr val="986801"/>
                </a:solidFill>
                <a:latin typeface="Consolas"/>
                <a:ea typeface="Consolas"/>
                <a:cs typeface="Consolas"/>
                <a:sym typeface="Consolas"/>
              </a:rPr>
              <a:t>"Type"</a:t>
            </a:r>
            <a:r>
              <a:rPr lang="en" sz="800">
                <a:solidFill>
                  <a:srgbClr val="383A42"/>
                </a:solidFill>
                <a:highlight>
                  <a:srgbClr val="FAFAFA"/>
                </a:highlight>
                <a:latin typeface="Consolas"/>
                <a:ea typeface="Consolas"/>
                <a:cs typeface="Consolas"/>
                <a:sym typeface="Consolas"/>
              </a:rPr>
              <a:t> : </a:t>
            </a:r>
            <a:r>
              <a:rPr lang="en" sz="800">
                <a:solidFill>
                  <a:srgbClr val="50A14F"/>
                </a:solidFill>
                <a:latin typeface="Consolas"/>
                <a:ea typeface="Consolas"/>
                <a:cs typeface="Consolas"/>
                <a:sym typeface="Consolas"/>
              </a:rPr>
              <a:t>"AWS-HMAC"</a:t>
            </a:r>
            <a:r>
              <a:rPr lang="en" sz="800">
                <a:solidFill>
                  <a:srgbClr val="383A42"/>
                </a:solidFill>
                <a:highlight>
                  <a:srgbClr val="FAFAFA"/>
                </a:highlight>
                <a:latin typeface="Consolas"/>
                <a:ea typeface="Consolas"/>
                <a:cs typeface="Consolas"/>
                <a:sym typeface="Consolas"/>
              </a:rPr>
              <a:t>,</a:t>
            </a:r>
            <a:endParaRPr sz="8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383A42"/>
                </a:solidFill>
                <a:highlight>
                  <a:srgbClr val="FAFAFA"/>
                </a:highlight>
                <a:latin typeface="Consolas"/>
                <a:ea typeface="Consolas"/>
                <a:cs typeface="Consolas"/>
                <a:sym typeface="Consolas"/>
              </a:rPr>
              <a:t>  </a:t>
            </a:r>
            <a:r>
              <a:rPr lang="en" sz="800">
                <a:solidFill>
                  <a:srgbClr val="986801"/>
                </a:solidFill>
                <a:latin typeface="Consolas"/>
                <a:ea typeface="Consolas"/>
                <a:cs typeface="Consolas"/>
                <a:sym typeface="Consolas"/>
              </a:rPr>
              <a:t>"AccessKeyId"</a:t>
            </a:r>
            <a:r>
              <a:rPr lang="en" sz="800">
                <a:solidFill>
                  <a:srgbClr val="383A42"/>
                </a:solidFill>
                <a:highlight>
                  <a:srgbClr val="FAFAFA"/>
                </a:highlight>
                <a:latin typeface="Consolas"/>
                <a:ea typeface="Consolas"/>
                <a:cs typeface="Consolas"/>
                <a:sym typeface="Consolas"/>
              </a:rPr>
              <a:t> : </a:t>
            </a:r>
            <a:r>
              <a:rPr lang="en" sz="800">
                <a:solidFill>
                  <a:srgbClr val="50A14F"/>
                </a:solidFill>
                <a:latin typeface="Consolas"/>
                <a:ea typeface="Consolas"/>
                <a:cs typeface="Consolas"/>
                <a:sym typeface="Consolas"/>
              </a:rPr>
              <a:t>"ASIAIOSFODNN7EXAMPLE"</a:t>
            </a:r>
            <a:r>
              <a:rPr lang="en" sz="800">
                <a:solidFill>
                  <a:srgbClr val="383A42"/>
                </a:solidFill>
                <a:highlight>
                  <a:srgbClr val="FAFAFA"/>
                </a:highlight>
                <a:latin typeface="Consolas"/>
                <a:ea typeface="Consolas"/>
                <a:cs typeface="Consolas"/>
                <a:sym typeface="Consolas"/>
              </a:rPr>
              <a:t>,</a:t>
            </a:r>
            <a:endParaRPr sz="8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383A42"/>
                </a:solidFill>
                <a:highlight>
                  <a:srgbClr val="FAFAFA"/>
                </a:highlight>
                <a:latin typeface="Consolas"/>
                <a:ea typeface="Consolas"/>
                <a:cs typeface="Consolas"/>
                <a:sym typeface="Consolas"/>
              </a:rPr>
              <a:t>  </a:t>
            </a:r>
            <a:r>
              <a:rPr lang="en" sz="800">
                <a:solidFill>
                  <a:srgbClr val="986801"/>
                </a:solidFill>
                <a:latin typeface="Consolas"/>
                <a:ea typeface="Consolas"/>
                <a:cs typeface="Consolas"/>
                <a:sym typeface="Consolas"/>
              </a:rPr>
              <a:t>"SecretAccessKey"</a:t>
            </a:r>
            <a:r>
              <a:rPr lang="en" sz="800">
                <a:solidFill>
                  <a:srgbClr val="383A42"/>
                </a:solidFill>
                <a:highlight>
                  <a:srgbClr val="FAFAFA"/>
                </a:highlight>
                <a:latin typeface="Consolas"/>
                <a:ea typeface="Consolas"/>
                <a:cs typeface="Consolas"/>
                <a:sym typeface="Consolas"/>
              </a:rPr>
              <a:t> : </a:t>
            </a:r>
            <a:r>
              <a:rPr lang="en" sz="800">
                <a:solidFill>
                  <a:srgbClr val="50A14F"/>
                </a:solidFill>
                <a:latin typeface="Consolas"/>
                <a:ea typeface="Consolas"/>
                <a:cs typeface="Consolas"/>
                <a:sym typeface="Consolas"/>
              </a:rPr>
              <a:t>"wJalrXUtnFEMI/K7MDENG/bPxRfiCYEXAMPLEKEY"</a:t>
            </a:r>
            <a:r>
              <a:rPr lang="en" sz="800">
                <a:solidFill>
                  <a:srgbClr val="383A42"/>
                </a:solidFill>
                <a:highlight>
                  <a:srgbClr val="FAFAFA"/>
                </a:highlight>
                <a:latin typeface="Consolas"/>
                <a:ea typeface="Consolas"/>
                <a:cs typeface="Consolas"/>
                <a:sym typeface="Consolas"/>
              </a:rPr>
              <a:t>,</a:t>
            </a:r>
            <a:endParaRPr sz="8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383A42"/>
                </a:solidFill>
                <a:highlight>
                  <a:srgbClr val="FAFAFA"/>
                </a:highlight>
                <a:latin typeface="Consolas"/>
                <a:ea typeface="Consolas"/>
                <a:cs typeface="Consolas"/>
                <a:sym typeface="Consolas"/>
              </a:rPr>
              <a:t>  </a:t>
            </a:r>
            <a:r>
              <a:rPr lang="en" sz="800">
                <a:solidFill>
                  <a:srgbClr val="986801"/>
                </a:solidFill>
                <a:latin typeface="Consolas"/>
                <a:ea typeface="Consolas"/>
                <a:cs typeface="Consolas"/>
                <a:sym typeface="Consolas"/>
              </a:rPr>
              <a:t>"Token"</a:t>
            </a:r>
            <a:r>
              <a:rPr lang="en" sz="800">
                <a:solidFill>
                  <a:srgbClr val="383A42"/>
                </a:solidFill>
                <a:highlight>
                  <a:srgbClr val="FAFAFA"/>
                </a:highlight>
                <a:latin typeface="Consolas"/>
                <a:ea typeface="Consolas"/>
                <a:cs typeface="Consolas"/>
                <a:sym typeface="Consolas"/>
              </a:rPr>
              <a:t> : </a:t>
            </a:r>
            <a:r>
              <a:rPr lang="en" sz="800">
                <a:solidFill>
                  <a:srgbClr val="50A14F"/>
                </a:solidFill>
                <a:latin typeface="Consolas"/>
                <a:ea typeface="Consolas"/>
                <a:cs typeface="Consolas"/>
                <a:sym typeface="Consolas"/>
              </a:rPr>
              <a:t>"</a:t>
            </a:r>
            <a:r>
              <a:rPr i="1" lang="en" sz="800">
                <a:solidFill>
                  <a:srgbClr val="50A14F"/>
                </a:solidFill>
                <a:latin typeface="Consolas"/>
                <a:ea typeface="Consolas"/>
                <a:cs typeface="Consolas"/>
                <a:sym typeface="Consolas"/>
              </a:rPr>
              <a:t>token</a:t>
            </a:r>
            <a:r>
              <a:rPr lang="en" sz="800">
                <a:solidFill>
                  <a:srgbClr val="50A14F"/>
                </a:solidFill>
                <a:latin typeface="Consolas"/>
                <a:ea typeface="Consolas"/>
                <a:cs typeface="Consolas"/>
                <a:sym typeface="Consolas"/>
              </a:rPr>
              <a:t>"</a:t>
            </a:r>
            <a:r>
              <a:rPr lang="en" sz="800">
                <a:solidFill>
                  <a:srgbClr val="383A42"/>
                </a:solidFill>
                <a:highlight>
                  <a:srgbClr val="FAFAFA"/>
                </a:highlight>
                <a:latin typeface="Consolas"/>
                <a:ea typeface="Consolas"/>
                <a:cs typeface="Consolas"/>
                <a:sym typeface="Consolas"/>
              </a:rPr>
              <a:t>,</a:t>
            </a:r>
            <a:endParaRPr sz="8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383A42"/>
                </a:solidFill>
                <a:highlight>
                  <a:srgbClr val="FAFAFA"/>
                </a:highlight>
                <a:latin typeface="Consolas"/>
                <a:ea typeface="Consolas"/>
                <a:cs typeface="Consolas"/>
                <a:sym typeface="Consolas"/>
              </a:rPr>
              <a:t>  </a:t>
            </a:r>
            <a:r>
              <a:rPr lang="en" sz="800">
                <a:solidFill>
                  <a:srgbClr val="986801"/>
                </a:solidFill>
                <a:latin typeface="Consolas"/>
                <a:ea typeface="Consolas"/>
                <a:cs typeface="Consolas"/>
                <a:sym typeface="Consolas"/>
              </a:rPr>
              <a:t>"Expiration"</a:t>
            </a:r>
            <a:r>
              <a:rPr lang="en" sz="800">
                <a:solidFill>
                  <a:srgbClr val="383A42"/>
                </a:solidFill>
                <a:highlight>
                  <a:srgbClr val="FAFAFA"/>
                </a:highlight>
                <a:latin typeface="Consolas"/>
                <a:ea typeface="Consolas"/>
                <a:cs typeface="Consolas"/>
                <a:sym typeface="Consolas"/>
              </a:rPr>
              <a:t> : </a:t>
            </a:r>
            <a:r>
              <a:rPr lang="en" sz="800">
                <a:solidFill>
                  <a:srgbClr val="50A14F"/>
                </a:solidFill>
                <a:latin typeface="Consolas"/>
                <a:ea typeface="Consolas"/>
                <a:cs typeface="Consolas"/>
                <a:sym typeface="Consolas"/>
              </a:rPr>
              <a:t>"2017-05-17T15:09:54Z"</a:t>
            </a:r>
            <a:endParaRPr sz="800">
              <a:solidFill>
                <a:srgbClr val="383A42"/>
              </a:solidFill>
              <a:highlight>
                <a:srgbClr val="FAFAFA"/>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383A42"/>
                </a:solidFill>
                <a:highlight>
                  <a:srgbClr val="FAFAFA"/>
                </a:highlight>
                <a:latin typeface="Consolas"/>
                <a:ea typeface="Consolas"/>
                <a:cs typeface="Consolas"/>
                <a:sym typeface="Consolas"/>
              </a:rPr>
              <a:t>}</a:t>
            </a:r>
            <a:endParaRPr sz="800"/>
          </a:p>
        </p:txBody>
      </p:sp>
      <p:cxnSp>
        <p:nvCxnSpPr>
          <p:cNvPr id="268" name="Google Shape;268;p39"/>
          <p:cNvCxnSpPr>
            <a:stCxn id="266" idx="1"/>
            <a:endCxn id="263" idx="6"/>
          </p:cNvCxnSpPr>
          <p:nvPr/>
        </p:nvCxnSpPr>
        <p:spPr>
          <a:xfrm flipH="1">
            <a:off x="972000" y="963900"/>
            <a:ext cx="4625100" cy="1608000"/>
          </a:xfrm>
          <a:prstGeom prst="straightConnector1">
            <a:avLst/>
          </a:prstGeom>
          <a:noFill/>
          <a:ln cap="flat" cmpd="sng" w="9525">
            <a:solidFill>
              <a:schemeClr val="dk2"/>
            </a:solidFill>
            <a:prstDash val="solid"/>
            <a:round/>
            <a:headEnd len="med" w="med" type="none"/>
            <a:tailEnd len="med" w="med" type="triangle"/>
          </a:ln>
        </p:spPr>
      </p:cxnSp>
      <p:sp>
        <p:nvSpPr>
          <p:cNvPr id="269" name="Google Shape;269;p39"/>
          <p:cNvSpPr txBox="1"/>
          <p:nvPr/>
        </p:nvSpPr>
        <p:spPr>
          <a:xfrm>
            <a:off x="5516100" y="502200"/>
            <a:ext cx="1474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35.238.163.103</a:t>
            </a:r>
            <a:endParaRPr>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p:nvPr/>
        </p:nvSpPr>
        <p:spPr>
          <a:xfrm>
            <a:off x="1077300" y="4236300"/>
            <a:ext cx="1676700" cy="77760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AWS APIs</a:t>
            </a:r>
            <a:endParaRPr/>
          </a:p>
        </p:txBody>
      </p:sp>
      <p:sp>
        <p:nvSpPr>
          <p:cNvPr id="275" name="Google Shape;275;p40"/>
          <p:cNvSpPr/>
          <p:nvPr/>
        </p:nvSpPr>
        <p:spPr>
          <a:xfrm>
            <a:off x="194400" y="2182950"/>
            <a:ext cx="777600" cy="777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0"/>
          <p:cNvSpPr/>
          <p:nvPr/>
        </p:nvSpPr>
        <p:spPr>
          <a:xfrm>
            <a:off x="5597100" y="777600"/>
            <a:ext cx="3086100" cy="150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EC2 Instance</a:t>
            </a:r>
            <a:endParaRPr/>
          </a:p>
        </p:txBody>
      </p:sp>
      <p:sp>
        <p:nvSpPr>
          <p:cNvPr id="277" name="Google Shape;277;p40"/>
          <p:cNvSpPr/>
          <p:nvPr/>
        </p:nvSpPr>
        <p:spPr>
          <a:xfrm>
            <a:off x="7589700" y="1762200"/>
            <a:ext cx="1093500" cy="5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Metadata</a:t>
            </a:r>
            <a:br>
              <a:rPr lang="en"/>
            </a:br>
            <a:r>
              <a:rPr lang="en"/>
              <a:t>Service</a:t>
            </a:r>
            <a:endParaRPr/>
          </a:p>
        </p:txBody>
      </p:sp>
      <p:sp>
        <p:nvSpPr>
          <p:cNvPr id="278" name="Google Shape;278;p40"/>
          <p:cNvSpPr/>
          <p:nvPr/>
        </p:nvSpPr>
        <p:spPr>
          <a:xfrm>
            <a:off x="5597100" y="777600"/>
            <a:ext cx="526500" cy="37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a:t>
            </a:r>
            <a:endParaRPr/>
          </a:p>
        </p:txBody>
      </p:sp>
      <p:sp>
        <p:nvSpPr>
          <p:cNvPr id="279" name="Google Shape;279;p40"/>
          <p:cNvSpPr txBox="1"/>
          <p:nvPr/>
        </p:nvSpPr>
        <p:spPr>
          <a:xfrm>
            <a:off x="1563300" y="3294125"/>
            <a:ext cx="37098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Authenticate to AWS APIs using AccessKeyId, SecretAccessKey, Token</a:t>
            </a:r>
            <a:endParaRPr/>
          </a:p>
        </p:txBody>
      </p:sp>
      <p:cxnSp>
        <p:nvCxnSpPr>
          <p:cNvPr id="280" name="Google Shape;280;p40"/>
          <p:cNvCxnSpPr>
            <a:stCxn id="275" idx="5"/>
            <a:endCxn id="274" idx="3"/>
          </p:cNvCxnSpPr>
          <p:nvPr/>
        </p:nvCxnSpPr>
        <p:spPr>
          <a:xfrm>
            <a:off x="858123" y="2846673"/>
            <a:ext cx="1057500" cy="1434000"/>
          </a:xfrm>
          <a:prstGeom prst="straightConnector1">
            <a:avLst/>
          </a:prstGeom>
          <a:noFill/>
          <a:ln cap="flat" cmpd="sng" w="9525">
            <a:solidFill>
              <a:schemeClr val="dk2"/>
            </a:solidFill>
            <a:prstDash val="solid"/>
            <a:round/>
            <a:headEnd len="med" w="med" type="none"/>
            <a:tailEnd len="med" w="med" type="triangle"/>
          </a:ln>
        </p:spPr>
      </p:cxnSp>
      <p:sp>
        <p:nvSpPr>
          <p:cNvPr id="281" name="Google Shape;281;p40"/>
          <p:cNvSpPr txBox="1"/>
          <p:nvPr/>
        </p:nvSpPr>
        <p:spPr>
          <a:xfrm>
            <a:off x="5516100" y="502200"/>
            <a:ext cx="1474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onsolas"/>
                <a:ea typeface="Consolas"/>
                <a:cs typeface="Consolas"/>
                <a:sym typeface="Consolas"/>
              </a:rPr>
              <a:t>35.238.163.103</a:t>
            </a:r>
            <a:endParaRPr>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1"/>
          <p:cNvPicPr preferRelativeResize="0"/>
          <p:nvPr/>
        </p:nvPicPr>
        <p:blipFill>
          <a:blip r:embed="rId3">
            <a:alphaModFix/>
          </a:blip>
          <a:stretch>
            <a:fillRect/>
          </a:stretch>
        </p:blipFill>
        <p:spPr>
          <a:xfrm>
            <a:off x="0" y="-323850"/>
            <a:ext cx="9144000" cy="6451423"/>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720588" y="0"/>
            <a:ext cx="7702826" cy="51435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42"/>
          <p:cNvPicPr preferRelativeResize="0"/>
          <p:nvPr/>
        </p:nvPicPr>
        <p:blipFill>
          <a:blip r:embed="rId3">
            <a:alphaModFix/>
          </a:blip>
          <a:stretch>
            <a:fillRect/>
          </a:stretch>
        </p:blipFill>
        <p:spPr>
          <a:xfrm>
            <a:off x="2642511" y="0"/>
            <a:ext cx="3858988"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Service Metric Outlier Detection at Netflix</a:t>
            </a:r>
            <a:endParaRPr/>
          </a:p>
        </p:txBody>
      </p:sp>
      <p:pic>
        <p:nvPicPr>
          <p:cNvPr id="297" name="Google Shape;297;p43"/>
          <p:cNvPicPr preferRelativeResize="0"/>
          <p:nvPr/>
        </p:nvPicPr>
        <p:blipFill>
          <a:blip r:embed="rId3">
            <a:alphaModFix/>
          </a:blip>
          <a:stretch>
            <a:fillRect/>
          </a:stretch>
        </p:blipFill>
        <p:spPr>
          <a:xfrm>
            <a:off x="0" y="1104905"/>
            <a:ext cx="9144000" cy="403859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GWP-ASAN @ Google</a:t>
            </a:r>
            <a:r>
              <a:rPr baseline="30000" lang="en"/>
              <a:t>1</a:t>
            </a:r>
            <a:endParaRPr baseline="30000"/>
          </a:p>
        </p:txBody>
      </p:sp>
      <p:sp>
        <p:nvSpPr>
          <p:cNvPr id="303" name="Google Shape;30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LLVM’s AddressSantizer (ASAN) detects heap memory errors</a:t>
            </a:r>
            <a:endParaRPr sz="2100"/>
          </a:p>
          <a:p>
            <a:pPr indent="-361950" lvl="1" marL="914400" rtl="0" algn="l">
              <a:spcBef>
                <a:spcPts val="0"/>
              </a:spcBef>
              <a:spcAft>
                <a:spcPts val="0"/>
              </a:spcAft>
              <a:buSzPts val="2100"/>
              <a:buChar char="○"/>
            </a:pPr>
            <a:r>
              <a:rPr lang="en" sz="2100"/>
              <a:t>It’s “fast”, but makes software run at 50% normal performance</a:t>
            </a:r>
            <a:endParaRPr sz="2100"/>
          </a:p>
          <a:p>
            <a:pPr indent="-361950" lvl="0" marL="457200" rtl="0" algn="l">
              <a:spcBef>
                <a:spcPts val="0"/>
              </a:spcBef>
              <a:spcAft>
                <a:spcPts val="0"/>
              </a:spcAft>
              <a:buSzPts val="2100"/>
              <a:buChar char="●"/>
            </a:pPr>
            <a:r>
              <a:rPr lang="en" sz="2100"/>
              <a:t>GWP-ASAN uses configurable alloc sample rate to apply ASAN</a:t>
            </a:r>
            <a:endParaRPr sz="2100"/>
          </a:p>
          <a:p>
            <a:pPr indent="-361950" lvl="0" marL="457200" rtl="0" algn="l">
              <a:spcBef>
                <a:spcPts val="0"/>
              </a:spcBef>
              <a:spcAft>
                <a:spcPts val="0"/>
              </a:spcAft>
              <a:buSzPts val="2100"/>
              <a:buChar char="●"/>
            </a:pPr>
            <a:r>
              <a:rPr lang="en" sz="2100"/>
              <a:t>Use at Google internally</a:t>
            </a:r>
            <a:endParaRPr sz="2100"/>
          </a:p>
          <a:p>
            <a:pPr indent="-336550" lvl="1" marL="914400" rtl="0" algn="l">
              <a:spcBef>
                <a:spcPts val="0"/>
              </a:spcBef>
              <a:spcAft>
                <a:spcPts val="0"/>
              </a:spcAft>
              <a:buSzPts val="1700"/>
              <a:buChar char="○"/>
            </a:pPr>
            <a:r>
              <a:rPr lang="en" sz="1700"/>
              <a:t>Enabled during all tests, sampling at 0.5% CPU</a:t>
            </a:r>
            <a:endParaRPr sz="1700"/>
          </a:p>
          <a:p>
            <a:pPr indent="-336550" lvl="1" marL="914400" rtl="0" algn="l">
              <a:spcBef>
                <a:spcPts val="0"/>
              </a:spcBef>
              <a:spcAft>
                <a:spcPts val="0"/>
              </a:spcAft>
              <a:buSzPts val="1700"/>
              <a:buChar char="○"/>
            </a:pPr>
            <a:r>
              <a:rPr lang="en" sz="1700"/>
              <a:t>Enabled in production by default, sampling ~0% CPU</a:t>
            </a:r>
            <a:endParaRPr sz="1700"/>
          </a:p>
          <a:p>
            <a:pPr indent="-336550" lvl="2" marL="1371600" rtl="0" algn="l">
              <a:spcBef>
                <a:spcPts val="0"/>
              </a:spcBef>
              <a:spcAft>
                <a:spcPts val="0"/>
              </a:spcAft>
              <a:buSzPts val="1700"/>
              <a:buChar char="■"/>
            </a:pPr>
            <a:r>
              <a:rPr lang="en" sz="1700"/>
              <a:t>Found 100’s of P0 bugs</a:t>
            </a:r>
            <a:endParaRPr sz="1700"/>
          </a:p>
          <a:p>
            <a:pPr indent="-336550" lvl="2" marL="1371600" rtl="0" algn="l">
              <a:spcBef>
                <a:spcPts val="0"/>
              </a:spcBef>
              <a:spcAft>
                <a:spcPts val="0"/>
              </a:spcAft>
              <a:buSzPts val="1700"/>
              <a:buChar char="■"/>
            </a:pPr>
            <a:r>
              <a:rPr lang="en" sz="1700"/>
              <a:t>Bugs are auto-filed</a:t>
            </a:r>
            <a:endParaRPr sz="1700"/>
          </a:p>
          <a:p>
            <a:pPr indent="-361950" lvl="0" marL="457200" rtl="0" algn="l">
              <a:spcBef>
                <a:spcPts val="0"/>
              </a:spcBef>
              <a:spcAft>
                <a:spcPts val="0"/>
              </a:spcAft>
              <a:buSzPts val="2100"/>
              <a:buChar char="●"/>
            </a:pPr>
            <a:r>
              <a:rPr lang="en" sz="2100"/>
              <a:t>Now also shipped in Chrome, running in subset of user builds</a:t>
            </a:r>
            <a:endParaRPr sz="2100"/>
          </a:p>
          <a:p>
            <a:pPr indent="-336550" lvl="1" marL="914400" rtl="0" algn="l">
              <a:spcBef>
                <a:spcPts val="0"/>
              </a:spcBef>
              <a:spcAft>
                <a:spcPts val="0"/>
              </a:spcAft>
              <a:buSzPts val="1700"/>
              <a:buChar char="○"/>
            </a:pPr>
            <a:r>
              <a:rPr lang="en" sz="1700"/>
              <a:t>Has </a:t>
            </a:r>
            <a:r>
              <a:rPr lang="en" sz="1700" u="sng">
                <a:solidFill>
                  <a:schemeClr val="hlink"/>
                </a:solidFill>
                <a:hlinkClick r:id="rId3"/>
              </a:rPr>
              <a:t>found many bugs</a:t>
            </a:r>
            <a:r>
              <a:rPr lang="en" sz="1700"/>
              <a:t> already</a:t>
            </a:r>
            <a:endParaRPr sz="1700"/>
          </a:p>
        </p:txBody>
      </p:sp>
      <p:sp>
        <p:nvSpPr>
          <p:cNvPr id="304" name="Google Shape;304;p44"/>
          <p:cNvSpPr txBox="1"/>
          <p:nvPr/>
        </p:nvSpPr>
        <p:spPr>
          <a:xfrm>
            <a:off x="-101000" y="4806000"/>
            <a:ext cx="7645200" cy="369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100" u="sng">
                <a:solidFill>
                  <a:schemeClr val="accent5"/>
                </a:solidFill>
                <a:hlinkClick r:id="rId4"/>
              </a:rPr>
              <a:t>https://linuxplumbersconf.org/event/4/contributions/425/attachments/307/513/GWP-ASAN__Plumbers_2019.pdf</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Defender’s Advantage at Scale</a:t>
            </a:r>
            <a:endParaRPr/>
          </a:p>
        </p:txBody>
      </p:sp>
      <p:sp>
        <p:nvSpPr>
          <p:cNvPr id="310" name="Google Shape;31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A</a:t>
            </a:r>
            <a:r>
              <a:rPr lang="en" sz="2600"/>
              <a:t>ttackers can’t attack all targets at once, any successful attack with side-effects will be an outlier</a:t>
            </a:r>
            <a:endParaRPr sz="2600"/>
          </a:p>
          <a:p>
            <a:pPr indent="-393700" lvl="0" marL="457200" rtl="0" algn="l">
              <a:spcBef>
                <a:spcPts val="0"/>
              </a:spcBef>
              <a:spcAft>
                <a:spcPts val="0"/>
              </a:spcAft>
              <a:buSzPts val="2600"/>
              <a:buChar char="●"/>
            </a:pPr>
            <a:r>
              <a:rPr lang="en" sz="2600"/>
              <a:t>Side-effects aren’t always obvious to attackers</a:t>
            </a:r>
            <a:endParaRPr sz="2600"/>
          </a:p>
          <a:p>
            <a:pPr indent="-393700" lvl="0" marL="457200" rtl="0" algn="l">
              <a:spcBef>
                <a:spcPts val="0"/>
              </a:spcBef>
              <a:spcAft>
                <a:spcPts val="0"/>
              </a:spcAft>
              <a:buSzPts val="2600"/>
              <a:buChar char="●"/>
            </a:pPr>
            <a:r>
              <a:rPr lang="en" sz="2600"/>
              <a:t>The more replicas, the more anomalous outliers look</a:t>
            </a:r>
            <a:endParaRPr sz="2600"/>
          </a:p>
          <a:p>
            <a:pPr indent="-393700" lvl="0" marL="457200" rtl="0" algn="l">
              <a:spcBef>
                <a:spcPts val="0"/>
              </a:spcBef>
              <a:spcAft>
                <a:spcPts val="0"/>
              </a:spcAft>
              <a:buSzPts val="2600"/>
              <a:buChar char="●"/>
            </a:pPr>
            <a:r>
              <a:rPr lang="en" sz="2600"/>
              <a:t>Applies to production servers and endpoint software</a:t>
            </a:r>
            <a:endParaRPr sz="2600"/>
          </a:p>
          <a:p>
            <a:pPr indent="-393700" lvl="0" marL="457200" rtl="0" algn="l">
              <a:spcBef>
                <a:spcPts val="0"/>
              </a:spcBef>
              <a:spcAft>
                <a:spcPts val="0"/>
              </a:spcAft>
              <a:buSzPts val="2600"/>
              <a:buChar char="●"/>
            </a:pPr>
            <a:r>
              <a:rPr lang="en" sz="2600"/>
              <a:t>Anomaly detect all the things and find the outliers!</a:t>
            </a:r>
            <a:endParaRPr sz="2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400"/>
              <a:t>Think Outside the Box</a:t>
            </a:r>
            <a:endParaRPr sz="5400"/>
          </a:p>
        </p:txBody>
      </p:sp>
      <p:sp>
        <p:nvSpPr>
          <p:cNvPr id="316" name="Google Shape;316;p4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Questions?</a:t>
            </a:r>
            <a:br>
              <a:rPr lang="en"/>
            </a:br>
            <a:br>
              <a:rPr lang="en"/>
            </a:br>
            <a:r>
              <a:rPr lang="en"/>
              <a:t>Twitter DMs open @dinodaizovi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p:nvPr/>
        </p:nvSpPr>
        <p:spPr>
          <a:xfrm>
            <a:off x="1656175" y="2001563"/>
            <a:ext cx="1482516" cy="114037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16"/>
          <p:cNvGrpSpPr/>
          <p:nvPr/>
        </p:nvGrpSpPr>
        <p:grpSpPr>
          <a:xfrm>
            <a:off x="4785825" y="1099288"/>
            <a:ext cx="1781700" cy="2944935"/>
            <a:chOff x="4882175" y="1223500"/>
            <a:chExt cx="1781700" cy="2944935"/>
          </a:xfrm>
        </p:grpSpPr>
        <p:sp>
          <p:nvSpPr>
            <p:cNvPr id="73" name="Google Shape;73;p16"/>
            <p:cNvSpPr/>
            <p:nvPr/>
          </p:nvSpPr>
          <p:spPr>
            <a:xfrm>
              <a:off x="4882175" y="1223500"/>
              <a:ext cx="1781700" cy="294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6"/>
            <p:cNvPicPr preferRelativeResize="0"/>
            <p:nvPr/>
          </p:nvPicPr>
          <p:blipFill>
            <a:blip r:embed="rId3">
              <a:alphaModFix/>
            </a:blip>
            <a:stretch>
              <a:fillRect/>
            </a:stretch>
          </p:blipFill>
          <p:spPr>
            <a:xfrm>
              <a:off x="4950835" y="3021678"/>
              <a:ext cx="1646106" cy="1146756"/>
            </a:xfrm>
            <a:prstGeom prst="rect">
              <a:avLst/>
            </a:prstGeom>
            <a:noFill/>
            <a:ln>
              <a:noFill/>
            </a:ln>
          </p:spPr>
        </p:pic>
        <p:pic>
          <p:nvPicPr>
            <p:cNvPr id="75" name="Google Shape;75;p16"/>
            <p:cNvPicPr preferRelativeResize="0"/>
            <p:nvPr/>
          </p:nvPicPr>
          <p:blipFill>
            <a:blip r:embed="rId4">
              <a:alphaModFix/>
            </a:blip>
            <a:stretch>
              <a:fillRect/>
            </a:stretch>
          </p:blipFill>
          <p:spPr>
            <a:xfrm>
              <a:off x="4985437" y="1301425"/>
              <a:ext cx="1576900" cy="795125"/>
            </a:xfrm>
            <a:prstGeom prst="rect">
              <a:avLst/>
            </a:prstGeom>
            <a:noFill/>
            <a:ln>
              <a:noFill/>
            </a:ln>
          </p:spPr>
        </p:pic>
        <p:pic>
          <p:nvPicPr>
            <p:cNvPr id="76" name="Google Shape;76;p16"/>
            <p:cNvPicPr preferRelativeResize="0"/>
            <p:nvPr/>
          </p:nvPicPr>
          <p:blipFill>
            <a:blip r:embed="rId5">
              <a:alphaModFix/>
            </a:blip>
            <a:stretch>
              <a:fillRect/>
            </a:stretch>
          </p:blipFill>
          <p:spPr>
            <a:xfrm>
              <a:off x="5125726" y="2096559"/>
              <a:ext cx="1296314" cy="925106"/>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grpSp>
        <p:nvGrpSpPr>
          <p:cNvPr id="81" name="Google Shape;81;p17"/>
          <p:cNvGrpSpPr/>
          <p:nvPr/>
        </p:nvGrpSpPr>
        <p:grpSpPr>
          <a:xfrm>
            <a:off x="6661360" y="1998378"/>
            <a:ext cx="1646105" cy="1146756"/>
            <a:chOff x="5967975" y="1669000"/>
            <a:chExt cx="2729406" cy="1892024"/>
          </a:xfrm>
        </p:grpSpPr>
        <p:sp>
          <p:nvSpPr>
            <p:cNvPr id="82" name="Google Shape;82;p17"/>
            <p:cNvSpPr/>
            <p:nvPr/>
          </p:nvSpPr>
          <p:spPr>
            <a:xfrm>
              <a:off x="6236325" y="1943500"/>
              <a:ext cx="2185800" cy="1402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7"/>
            <p:cNvPicPr preferRelativeResize="0"/>
            <p:nvPr/>
          </p:nvPicPr>
          <p:blipFill>
            <a:blip r:embed="rId3">
              <a:alphaModFix/>
            </a:blip>
            <a:stretch>
              <a:fillRect/>
            </a:stretch>
          </p:blipFill>
          <p:spPr>
            <a:xfrm>
              <a:off x="5967975" y="1669000"/>
              <a:ext cx="2729406" cy="1892024"/>
            </a:xfrm>
            <a:prstGeom prst="rect">
              <a:avLst/>
            </a:prstGeom>
            <a:noFill/>
            <a:ln>
              <a:noFill/>
            </a:ln>
          </p:spPr>
        </p:pic>
      </p:grpSp>
      <p:sp>
        <p:nvSpPr>
          <p:cNvPr id="84" name="Google Shape;84;p17"/>
          <p:cNvSpPr/>
          <p:nvPr/>
        </p:nvSpPr>
        <p:spPr>
          <a:xfrm>
            <a:off x="836525" y="2001575"/>
            <a:ext cx="1482516" cy="114037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7"/>
          <p:cNvGrpSpPr/>
          <p:nvPr/>
        </p:nvGrpSpPr>
        <p:grpSpPr>
          <a:xfrm>
            <a:off x="2883875" y="2175400"/>
            <a:ext cx="1750800" cy="800500"/>
            <a:chOff x="2335975" y="2008675"/>
            <a:chExt cx="1750800" cy="800500"/>
          </a:xfrm>
        </p:grpSpPr>
        <p:sp>
          <p:nvSpPr>
            <p:cNvPr id="86" name="Google Shape;86;p17"/>
            <p:cNvSpPr/>
            <p:nvPr/>
          </p:nvSpPr>
          <p:spPr>
            <a:xfrm>
              <a:off x="2335975" y="2014175"/>
              <a:ext cx="1750800" cy="795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7"/>
            <p:cNvPicPr preferRelativeResize="0"/>
            <p:nvPr/>
          </p:nvPicPr>
          <p:blipFill>
            <a:blip r:embed="rId4">
              <a:alphaModFix/>
            </a:blip>
            <a:stretch>
              <a:fillRect/>
            </a:stretch>
          </p:blipFill>
          <p:spPr>
            <a:xfrm>
              <a:off x="2386825" y="2008675"/>
              <a:ext cx="1576900" cy="795125"/>
            </a:xfrm>
            <a:prstGeom prst="rect">
              <a:avLst/>
            </a:prstGeom>
            <a:noFill/>
            <a:ln>
              <a:noFill/>
            </a:ln>
          </p:spPr>
        </p:pic>
      </p:grpSp>
      <p:grpSp>
        <p:nvGrpSpPr>
          <p:cNvPr id="88" name="Google Shape;88;p17"/>
          <p:cNvGrpSpPr/>
          <p:nvPr/>
        </p:nvGrpSpPr>
        <p:grpSpPr>
          <a:xfrm>
            <a:off x="5111544" y="2048517"/>
            <a:ext cx="1310496" cy="1054280"/>
            <a:chOff x="3171625" y="3396575"/>
            <a:chExt cx="2007500" cy="1508700"/>
          </a:xfrm>
        </p:grpSpPr>
        <p:sp>
          <p:nvSpPr>
            <p:cNvPr id="89" name="Google Shape;89;p17"/>
            <p:cNvSpPr/>
            <p:nvPr/>
          </p:nvSpPr>
          <p:spPr>
            <a:xfrm>
              <a:off x="3171625" y="3396575"/>
              <a:ext cx="1865100" cy="1508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7"/>
            <p:cNvPicPr preferRelativeResize="0"/>
            <p:nvPr/>
          </p:nvPicPr>
          <p:blipFill>
            <a:blip r:embed="rId5">
              <a:alphaModFix/>
            </a:blip>
            <a:stretch>
              <a:fillRect/>
            </a:stretch>
          </p:blipFill>
          <p:spPr>
            <a:xfrm>
              <a:off x="3193350" y="3465325"/>
              <a:ext cx="1985775" cy="132385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grpSp>
        <p:nvGrpSpPr>
          <p:cNvPr id="95" name="Google Shape;95;p18"/>
          <p:cNvGrpSpPr/>
          <p:nvPr/>
        </p:nvGrpSpPr>
        <p:grpSpPr>
          <a:xfrm>
            <a:off x="6661360" y="1998378"/>
            <a:ext cx="1646105" cy="1146756"/>
            <a:chOff x="5967975" y="1669000"/>
            <a:chExt cx="2729406" cy="1892024"/>
          </a:xfrm>
        </p:grpSpPr>
        <p:sp>
          <p:nvSpPr>
            <p:cNvPr id="96" name="Google Shape;96;p18"/>
            <p:cNvSpPr/>
            <p:nvPr/>
          </p:nvSpPr>
          <p:spPr>
            <a:xfrm>
              <a:off x="6236325" y="1943500"/>
              <a:ext cx="2185800" cy="1402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8"/>
            <p:cNvPicPr preferRelativeResize="0"/>
            <p:nvPr/>
          </p:nvPicPr>
          <p:blipFill>
            <a:blip r:embed="rId3">
              <a:alphaModFix/>
            </a:blip>
            <a:stretch>
              <a:fillRect/>
            </a:stretch>
          </p:blipFill>
          <p:spPr>
            <a:xfrm>
              <a:off x="5967975" y="1669000"/>
              <a:ext cx="2729406" cy="1892024"/>
            </a:xfrm>
            <a:prstGeom prst="rect">
              <a:avLst/>
            </a:prstGeom>
            <a:noFill/>
            <a:ln>
              <a:noFill/>
            </a:ln>
          </p:spPr>
        </p:pic>
      </p:grpSp>
      <p:sp>
        <p:nvSpPr>
          <p:cNvPr id="98" name="Google Shape;98;p18"/>
          <p:cNvSpPr/>
          <p:nvPr/>
        </p:nvSpPr>
        <p:spPr>
          <a:xfrm>
            <a:off x="836525" y="2001575"/>
            <a:ext cx="1482516" cy="114037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8"/>
          <p:cNvGrpSpPr/>
          <p:nvPr/>
        </p:nvGrpSpPr>
        <p:grpSpPr>
          <a:xfrm>
            <a:off x="2895750" y="1522088"/>
            <a:ext cx="1750800" cy="800500"/>
            <a:chOff x="2335975" y="2008675"/>
            <a:chExt cx="1750800" cy="800500"/>
          </a:xfrm>
        </p:grpSpPr>
        <p:sp>
          <p:nvSpPr>
            <p:cNvPr id="100" name="Google Shape;100;p18"/>
            <p:cNvSpPr/>
            <p:nvPr/>
          </p:nvSpPr>
          <p:spPr>
            <a:xfrm>
              <a:off x="2335975" y="2014175"/>
              <a:ext cx="1750800" cy="795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8"/>
            <p:cNvPicPr preferRelativeResize="0"/>
            <p:nvPr/>
          </p:nvPicPr>
          <p:blipFill>
            <a:blip r:embed="rId4">
              <a:alphaModFix/>
            </a:blip>
            <a:stretch>
              <a:fillRect/>
            </a:stretch>
          </p:blipFill>
          <p:spPr>
            <a:xfrm>
              <a:off x="2386825" y="2008675"/>
              <a:ext cx="1576900" cy="795125"/>
            </a:xfrm>
            <a:prstGeom prst="rect">
              <a:avLst/>
            </a:prstGeom>
            <a:noFill/>
            <a:ln>
              <a:noFill/>
            </a:ln>
          </p:spPr>
        </p:pic>
      </p:grpSp>
      <p:grpSp>
        <p:nvGrpSpPr>
          <p:cNvPr id="102" name="Google Shape;102;p18"/>
          <p:cNvGrpSpPr/>
          <p:nvPr/>
        </p:nvGrpSpPr>
        <p:grpSpPr>
          <a:xfrm>
            <a:off x="5064019" y="1395192"/>
            <a:ext cx="1310496" cy="1054280"/>
            <a:chOff x="3171625" y="3396575"/>
            <a:chExt cx="2007500" cy="1508700"/>
          </a:xfrm>
        </p:grpSpPr>
        <p:sp>
          <p:nvSpPr>
            <p:cNvPr id="103" name="Google Shape;103;p18"/>
            <p:cNvSpPr/>
            <p:nvPr/>
          </p:nvSpPr>
          <p:spPr>
            <a:xfrm>
              <a:off x="3171625" y="3396575"/>
              <a:ext cx="1865100" cy="1508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8"/>
            <p:cNvPicPr preferRelativeResize="0"/>
            <p:nvPr/>
          </p:nvPicPr>
          <p:blipFill>
            <a:blip r:embed="rId5">
              <a:alphaModFix/>
            </a:blip>
            <a:stretch>
              <a:fillRect/>
            </a:stretch>
          </p:blipFill>
          <p:spPr>
            <a:xfrm>
              <a:off x="3193350" y="3465325"/>
              <a:ext cx="1985775" cy="1323850"/>
            </a:xfrm>
            <a:prstGeom prst="rect">
              <a:avLst/>
            </a:prstGeom>
            <a:noFill/>
            <a:ln>
              <a:noFill/>
            </a:ln>
          </p:spPr>
        </p:pic>
      </p:grpSp>
      <p:grpSp>
        <p:nvGrpSpPr>
          <p:cNvPr id="105" name="Google Shape;105;p18"/>
          <p:cNvGrpSpPr/>
          <p:nvPr/>
        </p:nvGrpSpPr>
        <p:grpSpPr>
          <a:xfrm>
            <a:off x="6661360" y="901778"/>
            <a:ext cx="1646105" cy="1146756"/>
            <a:chOff x="5967975" y="1669000"/>
            <a:chExt cx="2729406" cy="1892024"/>
          </a:xfrm>
        </p:grpSpPr>
        <p:sp>
          <p:nvSpPr>
            <p:cNvPr id="106" name="Google Shape;106;p18"/>
            <p:cNvSpPr/>
            <p:nvPr/>
          </p:nvSpPr>
          <p:spPr>
            <a:xfrm>
              <a:off x="6236325" y="1943500"/>
              <a:ext cx="2185800" cy="1402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8"/>
            <p:cNvPicPr preferRelativeResize="0"/>
            <p:nvPr/>
          </p:nvPicPr>
          <p:blipFill>
            <a:blip r:embed="rId3">
              <a:alphaModFix/>
            </a:blip>
            <a:stretch>
              <a:fillRect/>
            </a:stretch>
          </p:blipFill>
          <p:spPr>
            <a:xfrm>
              <a:off x="5967975" y="1669000"/>
              <a:ext cx="2729406" cy="1892024"/>
            </a:xfrm>
            <a:prstGeom prst="rect">
              <a:avLst/>
            </a:prstGeom>
            <a:noFill/>
            <a:ln>
              <a:noFill/>
            </a:ln>
          </p:spPr>
        </p:pic>
      </p:grpSp>
      <p:grpSp>
        <p:nvGrpSpPr>
          <p:cNvPr id="108" name="Google Shape;108;p18"/>
          <p:cNvGrpSpPr/>
          <p:nvPr/>
        </p:nvGrpSpPr>
        <p:grpSpPr>
          <a:xfrm>
            <a:off x="6661360" y="3102803"/>
            <a:ext cx="1646105" cy="1146756"/>
            <a:chOff x="5967975" y="1669000"/>
            <a:chExt cx="2729406" cy="1892024"/>
          </a:xfrm>
        </p:grpSpPr>
        <p:sp>
          <p:nvSpPr>
            <p:cNvPr id="109" name="Google Shape;109;p18"/>
            <p:cNvSpPr/>
            <p:nvPr/>
          </p:nvSpPr>
          <p:spPr>
            <a:xfrm>
              <a:off x="6236325" y="1943500"/>
              <a:ext cx="2185800" cy="1402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8"/>
            <p:cNvPicPr preferRelativeResize="0"/>
            <p:nvPr/>
          </p:nvPicPr>
          <p:blipFill>
            <a:blip r:embed="rId3">
              <a:alphaModFix/>
            </a:blip>
            <a:stretch>
              <a:fillRect/>
            </a:stretch>
          </p:blipFill>
          <p:spPr>
            <a:xfrm>
              <a:off x="5967975" y="1669000"/>
              <a:ext cx="2729406" cy="1892024"/>
            </a:xfrm>
            <a:prstGeom prst="rect">
              <a:avLst/>
            </a:prstGeom>
            <a:noFill/>
            <a:ln>
              <a:noFill/>
            </a:ln>
          </p:spPr>
        </p:pic>
      </p:grpSp>
      <p:grpSp>
        <p:nvGrpSpPr>
          <p:cNvPr id="111" name="Google Shape;111;p18"/>
          <p:cNvGrpSpPr/>
          <p:nvPr/>
        </p:nvGrpSpPr>
        <p:grpSpPr>
          <a:xfrm>
            <a:off x="5064019" y="2660717"/>
            <a:ext cx="1310496" cy="1054280"/>
            <a:chOff x="3171625" y="3396575"/>
            <a:chExt cx="2007500" cy="1508700"/>
          </a:xfrm>
        </p:grpSpPr>
        <p:sp>
          <p:nvSpPr>
            <p:cNvPr id="112" name="Google Shape;112;p18"/>
            <p:cNvSpPr/>
            <p:nvPr/>
          </p:nvSpPr>
          <p:spPr>
            <a:xfrm>
              <a:off x="3171625" y="3396575"/>
              <a:ext cx="1865100" cy="1508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8"/>
            <p:cNvPicPr preferRelativeResize="0"/>
            <p:nvPr/>
          </p:nvPicPr>
          <p:blipFill>
            <a:blip r:embed="rId5">
              <a:alphaModFix/>
            </a:blip>
            <a:stretch>
              <a:fillRect/>
            </a:stretch>
          </p:blipFill>
          <p:spPr>
            <a:xfrm>
              <a:off x="3193350" y="3465325"/>
              <a:ext cx="1985775" cy="1323850"/>
            </a:xfrm>
            <a:prstGeom prst="rect">
              <a:avLst/>
            </a:prstGeom>
            <a:noFill/>
            <a:ln>
              <a:noFill/>
            </a:ln>
          </p:spPr>
        </p:pic>
      </p:grpSp>
      <p:grpSp>
        <p:nvGrpSpPr>
          <p:cNvPr id="114" name="Google Shape;114;p18"/>
          <p:cNvGrpSpPr/>
          <p:nvPr/>
        </p:nvGrpSpPr>
        <p:grpSpPr>
          <a:xfrm>
            <a:off x="2895750" y="2787600"/>
            <a:ext cx="1750800" cy="800500"/>
            <a:chOff x="2335975" y="2008675"/>
            <a:chExt cx="1750800" cy="800500"/>
          </a:xfrm>
        </p:grpSpPr>
        <p:sp>
          <p:nvSpPr>
            <p:cNvPr id="115" name="Google Shape;115;p18"/>
            <p:cNvSpPr/>
            <p:nvPr/>
          </p:nvSpPr>
          <p:spPr>
            <a:xfrm>
              <a:off x="2335975" y="2014175"/>
              <a:ext cx="1750800" cy="795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8"/>
            <p:cNvPicPr preferRelativeResize="0"/>
            <p:nvPr/>
          </p:nvPicPr>
          <p:blipFill>
            <a:blip r:embed="rId4">
              <a:alphaModFix/>
            </a:blip>
            <a:stretch>
              <a:fillRect/>
            </a:stretch>
          </p:blipFill>
          <p:spPr>
            <a:xfrm>
              <a:off x="2386825" y="2008675"/>
              <a:ext cx="1576900" cy="79512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1239586" y="0"/>
            <a:ext cx="6664826"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3">
            <a:alphaModFix/>
          </a:blip>
          <a:stretch>
            <a:fillRect/>
          </a:stretch>
        </p:blipFill>
        <p:spPr>
          <a:xfrm>
            <a:off x="1978700" y="0"/>
            <a:ext cx="5186604"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21"/>
          <p:cNvPicPr preferRelativeResize="0"/>
          <p:nvPr/>
        </p:nvPicPr>
        <p:blipFill>
          <a:blip r:embed="rId3">
            <a:alphaModFix/>
          </a:blip>
          <a:stretch>
            <a:fillRect/>
          </a:stretch>
        </p:blipFill>
        <p:spPr>
          <a:xfrm>
            <a:off x="0" y="546638"/>
            <a:ext cx="9144002" cy="40502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